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diagrams/layout2.xml" ContentType="application/vnd.openxmlformats-officedocument.drawingml.diagramLayout+xml"/>
  <Default Extension="xlsx" ContentType="application/vnd.openxmlformats-officedocument.spreadsheetml.sheet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9"/>
  </p:notesMasterIdLst>
  <p:sldIdLst>
    <p:sldId id="256" r:id="rId2"/>
    <p:sldId id="257" r:id="rId3"/>
    <p:sldId id="276" r:id="rId4"/>
    <p:sldId id="261" r:id="rId5"/>
    <p:sldId id="267" r:id="rId6"/>
    <p:sldId id="270" r:id="rId7"/>
    <p:sldId id="266" r:id="rId8"/>
    <p:sldId id="262" r:id="rId9"/>
    <p:sldId id="265" r:id="rId10"/>
    <p:sldId id="263" r:id="rId11"/>
    <p:sldId id="275" r:id="rId12"/>
    <p:sldId id="274" r:id="rId13"/>
    <p:sldId id="264" r:id="rId14"/>
    <p:sldId id="268" r:id="rId15"/>
    <p:sldId id="269" r:id="rId16"/>
    <p:sldId id="271" r:id="rId17"/>
    <p:sldId id="272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1" autoAdjust="0"/>
    <p:restoredTop sz="94638" autoAdjust="0"/>
  </p:normalViewPr>
  <p:slideViewPr>
    <p:cSldViewPr>
      <p:cViewPr>
        <p:scale>
          <a:sx n="71" d="100"/>
          <a:sy n="71" d="100"/>
        </p:scale>
        <p:origin x="-1050" y="-72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410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rAngAx val="1"/>
    </c:view3D>
    <c:plotArea>
      <c:layout>
        <c:manualLayout>
          <c:layoutTarget val="inner"/>
          <c:xMode val="edge"/>
          <c:yMode val="edge"/>
          <c:x val="0.25178865755406515"/>
          <c:y val="0.12085311169625211"/>
          <c:w val="0.6660148996133094"/>
          <c:h val="0.52081668965434869"/>
        </c:manualLayout>
      </c:layout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РФ</c:v>
                </c:pt>
              </c:strCache>
            </c:strRef>
          </c:tx>
          <c:cat>
            <c:strRef>
              <c:f>Лист1!$A$2:$A$5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 formatCode="0%">
                  <c:v>0.60000000000000009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РС(Я)</c:v>
                </c:pt>
              </c:strCache>
            </c:strRef>
          </c:tx>
          <c:cat>
            <c:strRef>
              <c:f>Лист1!$A$2:$A$5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 formatCode="0%">
                  <c:v>0.30000000000000004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Столбец1</c:v>
                </c:pt>
              </c:strCache>
            </c:strRef>
          </c:tx>
          <c:cat>
            <c:strRef>
              <c:f>Лист1!$A$2:$A$5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</c:numCache>
            </c:numRef>
          </c:val>
        </c:ser>
        <c:shape val="cylinder"/>
        <c:axId val="84461440"/>
        <c:axId val="84462976"/>
        <c:axId val="0"/>
      </c:bar3DChart>
      <c:catAx>
        <c:axId val="84461440"/>
        <c:scaling>
          <c:orientation val="minMax"/>
        </c:scaling>
        <c:axPos val="b"/>
        <c:tickLblPos val="nextTo"/>
        <c:crossAx val="84462976"/>
        <c:crosses val="autoZero"/>
        <c:auto val="1"/>
        <c:lblAlgn val="ctr"/>
        <c:lblOffset val="100"/>
      </c:catAx>
      <c:valAx>
        <c:axId val="84462976"/>
        <c:scaling>
          <c:orientation val="minMax"/>
        </c:scaling>
        <c:axPos val="l"/>
        <c:majorGridlines/>
        <c:numFmt formatCode="0%" sourceLinked="1"/>
        <c:tickLblPos val="nextTo"/>
        <c:crossAx val="84461440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66192733707644269"/>
          <c:y val="0.2792972440944882"/>
          <c:w val="0.28827417003177802"/>
          <c:h val="0.64765551181102365"/>
        </c:manualLayout>
      </c:layout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rAngAx val="1"/>
    </c:view3D>
    <c:plotArea>
      <c:layout>
        <c:manualLayout>
          <c:layoutTarget val="inner"/>
          <c:xMode val="edge"/>
          <c:yMode val="edge"/>
          <c:x val="0.18727721840910846"/>
          <c:y val="7.0054713047234318E-2"/>
          <c:w val="0.63696994359279313"/>
          <c:h val="0.51779004698787523"/>
        </c:manualLayout>
      </c:layout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ВУЗ</c:v>
                </c:pt>
              </c:strCache>
            </c:strRef>
          </c:tx>
          <c:cat>
            <c:strRef>
              <c:f>Лист1!$A$2:$A$5</c:f>
              <c:strCache>
                <c:ptCount val="1"/>
                <c:pt idx="0">
                  <c:v>выпускники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 formatCode="0%">
                  <c:v>0.76000000000000012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СПО</c:v>
                </c:pt>
              </c:strCache>
            </c:strRef>
          </c:tx>
          <c:cat>
            <c:strRef>
              <c:f>Лист1!$A$2:$A$5</c:f>
              <c:strCache>
                <c:ptCount val="1"/>
                <c:pt idx="0">
                  <c:v>выпускники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 formatCode="0%">
                  <c:v>0.12000000000000001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НПО</c:v>
                </c:pt>
              </c:strCache>
            </c:strRef>
          </c:tx>
          <c:cat>
            <c:strRef>
              <c:f>Лист1!$A$2:$A$5</c:f>
              <c:strCache>
                <c:ptCount val="1"/>
                <c:pt idx="0">
                  <c:v>выпускники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0" formatCode="0%">
                  <c:v>3.0000000000000002E-2</c:v>
                </c:pt>
              </c:numCache>
            </c:numRef>
          </c:val>
        </c:ser>
        <c:shape val="cylinder"/>
        <c:axId val="79782656"/>
        <c:axId val="79784192"/>
        <c:axId val="0"/>
      </c:bar3DChart>
      <c:catAx>
        <c:axId val="79782656"/>
        <c:scaling>
          <c:orientation val="minMax"/>
        </c:scaling>
        <c:axPos val="b"/>
        <c:tickLblPos val="nextTo"/>
        <c:crossAx val="79784192"/>
        <c:crosses val="autoZero"/>
        <c:auto val="1"/>
        <c:lblAlgn val="ctr"/>
        <c:lblOffset val="100"/>
      </c:catAx>
      <c:valAx>
        <c:axId val="79784192"/>
        <c:scaling>
          <c:orientation val="minMax"/>
        </c:scaling>
        <c:axPos val="l"/>
        <c:majorGridlines/>
        <c:numFmt formatCode="0%" sourceLinked="1"/>
        <c:tickLblPos val="nextTo"/>
        <c:crossAx val="79782656"/>
        <c:crosses val="autoZero"/>
        <c:crossBetween val="between"/>
      </c:valAx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jpeg"/></Relationships>
</file>

<file path=ppt/diagrams/_rels/data2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D44AF81-6342-4784-A14E-5BB4C6DBA7D6}" type="doc">
      <dgm:prSet loTypeId="urn:microsoft.com/office/officeart/2005/8/layout/radial2" loCatId="relationship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A449547-DAE7-4D94-9703-F7A91B76DECB}">
      <dgm:prSet phldrT="[Текст]" custT="1"/>
      <dgm:spPr/>
      <dgm:t>
        <a:bodyPr/>
        <a:lstStyle/>
        <a:p>
          <a:r>
            <a:rPr lang="ru-RU" sz="1400" b="1" dirty="0" smtClean="0"/>
            <a:t>Ынгинская СОШ</a:t>
          </a:r>
          <a:endParaRPr lang="ru-RU" sz="1400" b="1" dirty="0"/>
        </a:p>
      </dgm:t>
    </dgm:pt>
    <dgm:pt modelId="{5C3B3946-F966-47F1-948D-594AB5745A22}" type="parTrans" cxnId="{00FBF971-52B9-4571-B09F-599084FD4A01}">
      <dgm:prSet/>
      <dgm:spPr/>
      <dgm:t>
        <a:bodyPr/>
        <a:lstStyle/>
        <a:p>
          <a:endParaRPr lang="ru-RU"/>
        </a:p>
      </dgm:t>
    </dgm:pt>
    <dgm:pt modelId="{2679C40C-61C4-47A6-8C69-E7587F513D81}" type="sibTrans" cxnId="{00FBF971-52B9-4571-B09F-599084FD4A01}">
      <dgm:prSet/>
      <dgm:spPr/>
      <dgm:t>
        <a:bodyPr/>
        <a:lstStyle/>
        <a:p>
          <a:endParaRPr lang="ru-RU"/>
        </a:p>
      </dgm:t>
    </dgm:pt>
    <dgm:pt modelId="{F44F7B03-041A-4197-B876-2818CE672A02}">
      <dgm:prSet phldrT="[Текст]"/>
      <dgm:spPr/>
      <dgm:t>
        <a:bodyPr/>
        <a:lstStyle/>
        <a:p>
          <a:r>
            <a:rPr lang="ru-RU" dirty="0" smtClean="0"/>
            <a:t>Республиканская экспериментальная площадка</a:t>
          </a:r>
          <a:endParaRPr lang="ru-RU" dirty="0"/>
        </a:p>
      </dgm:t>
    </dgm:pt>
    <dgm:pt modelId="{5F10F1F0-BC53-4C40-80BA-3FC1453889B5}" type="parTrans" cxnId="{622C9C84-54D0-4ADA-A46C-22F9BC322EAB}">
      <dgm:prSet/>
      <dgm:spPr/>
      <dgm:t>
        <a:bodyPr/>
        <a:lstStyle/>
        <a:p>
          <a:endParaRPr lang="ru-RU"/>
        </a:p>
      </dgm:t>
    </dgm:pt>
    <dgm:pt modelId="{D9247CE0-FE6C-4451-AE3B-2A5067EC1052}" type="sibTrans" cxnId="{622C9C84-54D0-4ADA-A46C-22F9BC322EAB}">
      <dgm:prSet/>
      <dgm:spPr/>
      <dgm:t>
        <a:bodyPr/>
        <a:lstStyle/>
        <a:p>
          <a:endParaRPr lang="ru-RU"/>
        </a:p>
      </dgm:t>
    </dgm:pt>
    <dgm:pt modelId="{ED66D1F4-8300-4F19-BD27-C6C14A31C605}">
      <dgm:prSet phldrT="[Текст]"/>
      <dgm:spPr/>
      <dgm:t>
        <a:bodyPr/>
        <a:lstStyle/>
        <a:p>
          <a:r>
            <a:rPr lang="ru-RU" b="1" dirty="0" smtClean="0"/>
            <a:t>МО «Ынгинский </a:t>
          </a:r>
          <a:r>
            <a:rPr lang="ru-RU" b="1" dirty="0" err="1" smtClean="0"/>
            <a:t>нраслег</a:t>
          </a:r>
          <a:r>
            <a:rPr lang="ru-RU" dirty="0" smtClean="0"/>
            <a:t>»</a:t>
          </a:r>
          <a:endParaRPr lang="ru-RU" dirty="0"/>
        </a:p>
      </dgm:t>
    </dgm:pt>
    <dgm:pt modelId="{A0D098E5-0C4A-471E-B901-BE5A06CF7B0C}" type="parTrans" cxnId="{05FDA020-A443-450A-A5E0-2B1E3A1A6619}">
      <dgm:prSet/>
      <dgm:spPr/>
      <dgm:t>
        <a:bodyPr/>
        <a:lstStyle/>
        <a:p>
          <a:endParaRPr lang="ru-RU"/>
        </a:p>
      </dgm:t>
    </dgm:pt>
    <dgm:pt modelId="{4B163EDE-7250-46B6-B464-AADFC6B79F2F}" type="sibTrans" cxnId="{05FDA020-A443-450A-A5E0-2B1E3A1A6619}">
      <dgm:prSet/>
      <dgm:spPr/>
      <dgm:t>
        <a:bodyPr/>
        <a:lstStyle/>
        <a:p>
          <a:endParaRPr lang="ru-RU"/>
        </a:p>
      </dgm:t>
    </dgm:pt>
    <dgm:pt modelId="{0A78070D-903A-4DAB-B7FB-FB9E7D1F2A87}">
      <dgm:prSet phldrT="[Текст]" phldr="1"/>
      <dgm:spPr/>
      <dgm:t>
        <a:bodyPr/>
        <a:lstStyle/>
        <a:p>
          <a:endParaRPr lang="ru-RU" dirty="0"/>
        </a:p>
      </dgm:t>
    </dgm:pt>
    <dgm:pt modelId="{98ADDCA1-3D63-4AA5-B0BE-0CE201E9FD62}" type="parTrans" cxnId="{6E7003FF-E18A-4B2A-A33A-8BE738F6E0D8}">
      <dgm:prSet/>
      <dgm:spPr/>
      <dgm:t>
        <a:bodyPr/>
        <a:lstStyle/>
        <a:p>
          <a:endParaRPr lang="ru-RU"/>
        </a:p>
      </dgm:t>
    </dgm:pt>
    <dgm:pt modelId="{C9BD660B-23B6-45B5-94F9-39F240DDDDCC}" type="sibTrans" cxnId="{6E7003FF-E18A-4B2A-A33A-8BE738F6E0D8}">
      <dgm:prSet/>
      <dgm:spPr/>
      <dgm:t>
        <a:bodyPr/>
        <a:lstStyle/>
        <a:p>
          <a:endParaRPr lang="ru-RU"/>
        </a:p>
      </dgm:t>
    </dgm:pt>
    <dgm:pt modelId="{AEAB5F79-115A-4566-938C-0BC5C75B258C}">
      <dgm:prSet phldrT="[Текст]" phldr="1"/>
      <dgm:spPr/>
      <dgm:t>
        <a:bodyPr/>
        <a:lstStyle/>
        <a:p>
          <a:endParaRPr lang="ru-RU" dirty="0"/>
        </a:p>
      </dgm:t>
    </dgm:pt>
    <dgm:pt modelId="{CBC32700-9C2A-4421-9584-1BFE51DF6011}" type="parTrans" cxnId="{5F202654-A03E-4586-9C49-2DBCA710B160}">
      <dgm:prSet/>
      <dgm:spPr/>
      <dgm:t>
        <a:bodyPr/>
        <a:lstStyle/>
        <a:p>
          <a:endParaRPr lang="ru-RU"/>
        </a:p>
      </dgm:t>
    </dgm:pt>
    <dgm:pt modelId="{54725BC8-9CE6-4C90-9CF4-09CEAAD67A07}" type="sibTrans" cxnId="{5F202654-A03E-4586-9C49-2DBCA710B160}">
      <dgm:prSet/>
      <dgm:spPr/>
      <dgm:t>
        <a:bodyPr/>
        <a:lstStyle/>
        <a:p>
          <a:endParaRPr lang="ru-RU"/>
        </a:p>
      </dgm:t>
    </dgm:pt>
    <dgm:pt modelId="{EA457F53-5830-4BDF-8B29-80DC7B13FB01}">
      <dgm:prSet phldrT="[Текст]" custT="1"/>
      <dgm:spPr/>
      <dgm:t>
        <a:bodyPr/>
        <a:lstStyle/>
        <a:p>
          <a:r>
            <a:rPr lang="ru-RU" sz="1800" b="1" dirty="0" smtClean="0"/>
            <a:t>МР «Томпонский район»</a:t>
          </a:r>
          <a:endParaRPr lang="ru-RU" sz="1800" b="1" dirty="0"/>
        </a:p>
      </dgm:t>
    </dgm:pt>
    <dgm:pt modelId="{DE51C205-1EFA-411F-9506-2B81BD00DABD}" type="parTrans" cxnId="{4FA23BE5-817C-4EA6-A9A4-75115D051A1E}">
      <dgm:prSet/>
      <dgm:spPr/>
      <dgm:t>
        <a:bodyPr/>
        <a:lstStyle/>
        <a:p>
          <a:endParaRPr lang="ru-RU"/>
        </a:p>
      </dgm:t>
    </dgm:pt>
    <dgm:pt modelId="{6EA881F6-3478-4382-B795-E97AD17787A5}" type="sibTrans" cxnId="{4FA23BE5-817C-4EA6-A9A4-75115D051A1E}">
      <dgm:prSet/>
      <dgm:spPr/>
      <dgm:t>
        <a:bodyPr/>
        <a:lstStyle/>
        <a:p>
          <a:endParaRPr lang="ru-RU"/>
        </a:p>
      </dgm:t>
    </dgm:pt>
    <dgm:pt modelId="{3304E9A1-04DC-4EBC-B9F7-DC8B07E42AC2}">
      <dgm:prSet phldrT="[Текст]" phldr="1"/>
      <dgm:spPr/>
      <dgm:t>
        <a:bodyPr/>
        <a:lstStyle/>
        <a:p>
          <a:endParaRPr lang="ru-RU" dirty="0"/>
        </a:p>
      </dgm:t>
    </dgm:pt>
    <dgm:pt modelId="{584936A2-6212-46A1-8B3C-E971ECE37727}" type="parTrans" cxnId="{86B4C531-C923-46DE-9A18-86CFD80AAEE5}">
      <dgm:prSet/>
      <dgm:spPr/>
      <dgm:t>
        <a:bodyPr/>
        <a:lstStyle/>
        <a:p>
          <a:endParaRPr lang="ru-RU"/>
        </a:p>
      </dgm:t>
    </dgm:pt>
    <dgm:pt modelId="{C0D16623-2FD5-4558-8EAD-F5BE39919A54}" type="sibTrans" cxnId="{86B4C531-C923-46DE-9A18-86CFD80AAEE5}">
      <dgm:prSet/>
      <dgm:spPr/>
      <dgm:t>
        <a:bodyPr/>
        <a:lstStyle/>
        <a:p>
          <a:endParaRPr lang="ru-RU"/>
        </a:p>
      </dgm:t>
    </dgm:pt>
    <dgm:pt modelId="{58D5F47A-3A5C-4FC8-930B-5AC61263DB0D}">
      <dgm:prSet phldrT="[Текст]" phldr="1"/>
      <dgm:spPr/>
      <dgm:t>
        <a:bodyPr/>
        <a:lstStyle/>
        <a:p>
          <a:endParaRPr lang="ru-RU" dirty="0"/>
        </a:p>
      </dgm:t>
    </dgm:pt>
    <dgm:pt modelId="{C25D42F4-0F93-475F-8A48-C76DA7DB23B2}" type="parTrans" cxnId="{894490D0-A472-4D46-ADEA-7014B5864F2E}">
      <dgm:prSet/>
      <dgm:spPr/>
      <dgm:t>
        <a:bodyPr/>
        <a:lstStyle/>
        <a:p>
          <a:endParaRPr lang="ru-RU"/>
        </a:p>
      </dgm:t>
    </dgm:pt>
    <dgm:pt modelId="{0C38569D-D330-46B5-A3E9-D1CFF8A391F1}" type="sibTrans" cxnId="{894490D0-A472-4D46-ADEA-7014B5864F2E}">
      <dgm:prSet/>
      <dgm:spPr/>
      <dgm:t>
        <a:bodyPr/>
        <a:lstStyle/>
        <a:p>
          <a:endParaRPr lang="ru-RU"/>
        </a:p>
      </dgm:t>
    </dgm:pt>
    <dgm:pt modelId="{24B50D99-48AD-4EA2-ADB6-5170E55C8A70}" type="pres">
      <dgm:prSet presAssocID="{AD44AF81-6342-4784-A14E-5BB4C6DBA7D6}" presName="composite" presStyleCnt="0">
        <dgm:presLayoutVars>
          <dgm:chMax val="5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E65C9B7-36C2-49B8-8355-70DB9C7A6E8C}" type="pres">
      <dgm:prSet presAssocID="{AD44AF81-6342-4784-A14E-5BB4C6DBA7D6}" presName="cycle" presStyleCnt="0"/>
      <dgm:spPr/>
      <dgm:t>
        <a:bodyPr/>
        <a:lstStyle/>
        <a:p>
          <a:endParaRPr lang="ru-RU"/>
        </a:p>
      </dgm:t>
    </dgm:pt>
    <dgm:pt modelId="{171A989F-950E-4606-A1E5-9D571C167F40}" type="pres">
      <dgm:prSet presAssocID="{AD44AF81-6342-4784-A14E-5BB4C6DBA7D6}" presName="centerShape" presStyleCnt="0"/>
      <dgm:spPr/>
      <dgm:t>
        <a:bodyPr/>
        <a:lstStyle/>
        <a:p>
          <a:endParaRPr lang="ru-RU"/>
        </a:p>
      </dgm:t>
    </dgm:pt>
    <dgm:pt modelId="{4D8CCD5C-482B-4233-A96C-FA3292B6B250}" type="pres">
      <dgm:prSet presAssocID="{AD44AF81-6342-4784-A14E-5BB4C6DBA7D6}" presName="connSite" presStyleLbl="node1" presStyleIdx="0" presStyleCnt="4"/>
      <dgm:spPr/>
      <dgm:t>
        <a:bodyPr/>
        <a:lstStyle/>
        <a:p>
          <a:endParaRPr lang="ru-RU"/>
        </a:p>
      </dgm:t>
    </dgm:pt>
    <dgm:pt modelId="{1DCEADBF-C979-4F9D-82D9-57B944685008}" type="pres">
      <dgm:prSet presAssocID="{AD44AF81-6342-4784-A14E-5BB4C6DBA7D6}" presName="visible" presStyleLbl="node1" presStyleIdx="0" presStyleCnt="4" custScaleX="171740" custScaleY="86877" custLinFactNeighborX="-35334" custLinFactNeighborY="-269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6FF3A9AC-8FEF-44D0-91DD-1EA488280BD0}" type="pres">
      <dgm:prSet presAssocID="{5C3B3946-F966-47F1-948D-594AB5745A22}" presName="Name25" presStyleLbl="parChTrans1D1" presStyleIdx="0" presStyleCnt="3"/>
      <dgm:spPr/>
      <dgm:t>
        <a:bodyPr/>
        <a:lstStyle/>
        <a:p>
          <a:endParaRPr lang="ru-RU"/>
        </a:p>
      </dgm:t>
    </dgm:pt>
    <dgm:pt modelId="{E67C560A-4D39-44B6-9FDE-8E05A83CEE9A}" type="pres">
      <dgm:prSet presAssocID="{CA449547-DAE7-4D94-9703-F7A91B76DECB}" presName="node" presStyleCnt="0"/>
      <dgm:spPr/>
      <dgm:t>
        <a:bodyPr/>
        <a:lstStyle/>
        <a:p>
          <a:endParaRPr lang="ru-RU"/>
        </a:p>
      </dgm:t>
    </dgm:pt>
    <dgm:pt modelId="{CF896EE2-ED67-4B5A-849E-58F5C4BB4952}" type="pres">
      <dgm:prSet presAssocID="{CA449547-DAE7-4D94-9703-F7A91B76DECB}" presName="parentNode" presStyleLbl="node1" presStyleIdx="1" presStyleCnt="4" custScaleX="150441" custScaleY="111988" custLinFactNeighborX="30463" custLinFactNeighborY="-11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EE3EAAE-17D0-4A46-9451-5862453A8822}" type="pres">
      <dgm:prSet presAssocID="{CA449547-DAE7-4D94-9703-F7A91B76DECB}" presName="childNode" presStyleLbl="revTx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DDD68C8-DABE-4B5E-A866-72111117B0E1}" type="pres">
      <dgm:prSet presAssocID="{A0D098E5-0C4A-471E-B901-BE5A06CF7B0C}" presName="Name25" presStyleLbl="parChTrans1D1" presStyleIdx="1" presStyleCnt="3"/>
      <dgm:spPr/>
      <dgm:t>
        <a:bodyPr/>
        <a:lstStyle/>
        <a:p>
          <a:endParaRPr lang="ru-RU"/>
        </a:p>
      </dgm:t>
    </dgm:pt>
    <dgm:pt modelId="{77EE68B2-9967-4E41-B22D-04D0724E2406}" type="pres">
      <dgm:prSet presAssocID="{ED66D1F4-8300-4F19-BD27-C6C14A31C605}" presName="node" presStyleCnt="0"/>
      <dgm:spPr/>
      <dgm:t>
        <a:bodyPr/>
        <a:lstStyle/>
        <a:p>
          <a:endParaRPr lang="ru-RU"/>
        </a:p>
      </dgm:t>
    </dgm:pt>
    <dgm:pt modelId="{E66CF865-E4D8-48CE-9EB3-307F009A3012}" type="pres">
      <dgm:prSet presAssocID="{ED66D1F4-8300-4F19-BD27-C6C14A31C605}" presName="parentNode" presStyleLbl="node1" presStyleIdx="2" presStyleCnt="4" custScaleX="163067" custLinFactX="9314" custLinFactNeighborX="100000" custLinFactNeighborY="-1166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2CC986D-D62E-4504-BA54-9336DDE787AF}" type="pres">
      <dgm:prSet presAssocID="{ED66D1F4-8300-4F19-BD27-C6C14A31C605}" presName="childNode" presStyleLbl="revTx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0DA33D2-9B4D-47A9-B4AB-517724B2F7EF}" type="pres">
      <dgm:prSet presAssocID="{DE51C205-1EFA-411F-9506-2B81BD00DABD}" presName="Name25" presStyleLbl="parChTrans1D1" presStyleIdx="2" presStyleCnt="3"/>
      <dgm:spPr/>
      <dgm:t>
        <a:bodyPr/>
        <a:lstStyle/>
        <a:p>
          <a:endParaRPr lang="ru-RU"/>
        </a:p>
      </dgm:t>
    </dgm:pt>
    <dgm:pt modelId="{932109FC-7F52-4777-AE79-2718693D5492}" type="pres">
      <dgm:prSet presAssocID="{EA457F53-5830-4BDF-8B29-80DC7B13FB01}" presName="node" presStyleCnt="0"/>
      <dgm:spPr/>
      <dgm:t>
        <a:bodyPr/>
        <a:lstStyle/>
        <a:p>
          <a:endParaRPr lang="ru-RU"/>
        </a:p>
      </dgm:t>
    </dgm:pt>
    <dgm:pt modelId="{FD30C065-12A2-4E15-AB97-C64DE9D87675}" type="pres">
      <dgm:prSet presAssocID="{EA457F53-5830-4BDF-8B29-80DC7B13FB01}" presName="parentNode" presStyleLbl="node1" presStyleIdx="3" presStyleCnt="4" custScaleX="188468" custScaleY="133327" custLinFactNeighborX="44103" custLinFactNeighborY="3868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FC85EF8-5E51-406A-A359-56937CED888E}" type="pres">
      <dgm:prSet presAssocID="{EA457F53-5830-4BDF-8B29-80DC7B13FB01}" presName="childNode" presStyleLbl="revTx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E7003FF-E18A-4B2A-A33A-8BE738F6E0D8}" srcId="{ED66D1F4-8300-4F19-BD27-C6C14A31C605}" destId="{0A78070D-903A-4DAB-B7FB-FB9E7D1F2A87}" srcOrd="0" destOrd="0" parTransId="{98ADDCA1-3D63-4AA5-B0BE-0CE201E9FD62}" sibTransId="{C9BD660B-23B6-45B5-94F9-39F240DDDDCC}"/>
    <dgm:cxn modelId="{C4186A07-4C07-4F52-A9CE-2E7321A3023A}" type="presOf" srcId="{AEAB5F79-115A-4566-938C-0BC5C75B258C}" destId="{D2CC986D-D62E-4504-BA54-9336DDE787AF}" srcOrd="0" destOrd="1" presId="urn:microsoft.com/office/officeart/2005/8/layout/radial2"/>
    <dgm:cxn modelId="{68A9E232-5DF1-47CC-85AC-6B2E31459BD5}" type="presOf" srcId="{A0D098E5-0C4A-471E-B901-BE5A06CF7B0C}" destId="{5DDD68C8-DABE-4B5E-A866-72111117B0E1}" srcOrd="0" destOrd="0" presId="urn:microsoft.com/office/officeart/2005/8/layout/radial2"/>
    <dgm:cxn modelId="{19F1BD65-1A39-4011-A943-95675BBC53A2}" type="presOf" srcId="{AD44AF81-6342-4784-A14E-5BB4C6DBA7D6}" destId="{24B50D99-48AD-4EA2-ADB6-5170E55C8A70}" srcOrd="0" destOrd="0" presId="urn:microsoft.com/office/officeart/2005/8/layout/radial2"/>
    <dgm:cxn modelId="{72E35E80-9EB0-4BB4-A914-2845C0D36DE9}" type="presOf" srcId="{3304E9A1-04DC-4EBC-B9F7-DC8B07E42AC2}" destId="{AFC85EF8-5E51-406A-A359-56937CED888E}" srcOrd="0" destOrd="0" presId="urn:microsoft.com/office/officeart/2005/8/layout/radial2"/>
    <dgm:cxn modelId="{C7776197-D35C-42E6-91C9-B6568ED42AE0}" type="presOf" srcId="{0A78070D-903A-4DAB-B7FB-FB9E7D1F2A87}" destId="{D2CC986D-D62E-4504-BA54-9336DDE787AF}" srcOrd="0" destOrd="0" presId="urn:microsoft.com/office/officeart/2005/8/layout/radial2"/>
    <dgm:cxn modelId="{BDF41962-6058-4DDB-AB2A-DF230DC162D2}" type="presOf" srcId="{EA457F53-5830-4BDF-8B29-80DC7B13FB01}" destId="{FD30C065-12A2-4E15-AB97-C64DE9D87675}" srcOrd="0" destOrd="0" presId="urn:microsoft.com/office/officeart/2005/8/layout/radial2"/>
    <dgm:cxn modelId="{5F202654-A03E-4586-9C49-2DBCA710B160}" srcId="{ED66D1F4-8300-4F19-BD27-C6C14A31C605}" destId="{AEAB5F79-115A-4566-938C-0BC5C75B258C}" srcOrd="1" destOrd="0" parTransId="{CBC32700-9C2A-4421-9584-1BFE51DF6011}" sibTransId="{54725BC8-9CE6-4C90-9CF4-09CEAAD67A07}"/>
    <dgm:cxn modelId="{D0A02F1A-A3DA-4054-8B95-6FFB17198D51}" type="presOf" srcId="{DE51C205-1EFA-411F-9506-2B81BD00DABD}" destId="{90DA33D2-9B4D-47A9-B4AB-517724B2F7EF}" srcOrd="0" destOrd="0" presId="urn:microsoft.com/office/officeart/2005/8/layout/radial2"/>
    <dgm:cxn modelId="{969E4453-2450-4663-B71C-5D4A4321DE65}" type="presOf" srcId="{58D5F47A-3A5C-4FC8-930B-5AC61263DB0D}" destId="{AFC85EF8-5E51-406A-A359-56937CED888E}" srcOrd="0" destOrd="1" presId="urn:microsoft.com/office/officeart/2005/8/layout/radial2"/>
    <dgm:cxn modelId="{894490D0-A472-4D46-ADEA-7014B5864F2E}" srcId="{EA457F53-5830-4BDF-8B29-80DC7B13FB01}" destId="{58D5F47A-3A5C-4FC8-930B-5AC61263DB0D}" srcOrd="1" destOrd="0" parTransId="{C25D42F4-0F93-475F-8A48-C76DA7DB23B2}" sibTransId="{0C38569D-D330-46B5-A3E9-D1CFF8A391F1}"/>
    <dgm:cxn modelId="{86B4C531-C923-46DE-9A18-86CFD80AAEE5}" srcId="{EA457F53-5830-4BDF-8B29-80DC7B13FB01}" destId="{3304E9A1-04DC-4EBC-B9F7-DC8B07E42AC2}" srcOrd="0" destOrd="0" parTransId="{584936A2-6212-46A1-8B3C-E971ECE37727}" sibTransId="{C0D16623-2FD5-4558-8EAD-F5BE39919A54}"/>
    <dgm:cxn modelId="{804E99F9-81EE-4A40-A2F0-7E693F21BD68}" type="presOf" srcId="{CA449547-DAE7-4D94-9703-F7A91B76DECB}" destId="{CF896EE2-ED67-4B5A-849E-58F5C4BB4952}" srcOrd="0" destOrd="0" presId="urn:microsoft.com/office/officeart/2005/8/layout/radial2"/>
    <dgm:cxn modelId="{00FBF971-52B9-4571-B09F-599084FD4A01}" srcId="{AD44AF81-6342-4784-A14E-5BB4C6DBA7D6}" destId="{CA449547-DAE7-4D94-9703-F7A91B76DECB}" srcOrd="0" destOrd="0" parTransId="{5C3B3946-F966-47F1-948D-594AB5745A22}" sibTransId="{2679C40C-61C4-47A6-8C69-E7587F513D81}"/>
    <dgm:cxn modelId="{60F32BFA-888D-478F-B13F-95D582889475}" type="presOf" srcId="{5C3B3946-F966-47F1-948D-594AB5745A22}" destId="{6FF3A9AC-8FEF-44D0-91DD-1EA488280BD0}" srcOrd="0" destOrd="0" presId="urn:microsoft.com/office/officeart/2005/8/layout/radial2"/>
    <dgm:cxn modelId="{8AA01ADA-31A1-4C89-8381-E473C416ECC6}" type="presOf" srcId="{F44F7B03-041A-4197-B876-2818CE672A02}" destId="{4EE3EAAE-17D0-4A46-9451-5862453A8822}" srcOrd="0" destOrd="0" presId="urn:microsoft.com/office/officeart/2005/8/layout/radial2"/>
    <dgm:cxn modelId="{05FDA020-A443-450A-A5E0-2B1E3A1A6619}" srcId="{AD44AF81-6342-4784-A14E-5BB4C6DBA7D6}" destId="{ED66D1F4-8300-4F19-BD27-C6C14A31C605}" srcOrd="1" destOrd="0" parTransId="{A0D098E5-0C4A-471E-B901-BE5A06CF7B0C}" sibTransId="{4B163EDE-7250-46B6-B464-AADFC6B79F2F}"/>
    <dgm:cxn modelId="{622C9C84-54D0-4ADA-A46C-22F9BC322EAB}" srcId="{CA449547-DAE7-4D94-9703-F7A91B76DECB}" destId="{F44F7B03-041A-4197-B876-2818CE672A02}" srcOrd="0" destOrd="0" parTransId="{5F10F1F0-BC53-4C40-80BA-3FC1453889B5}" sibTransId="{D9247CE0-FE6C-4451-AE3B-2A5067EC1052}"/>
    <dgm:cxn modelId="{4FA23BE5-817C-4EA6-A9A4-75115D051A1E}" srcId="{AD44AF81-6342-4784-A14E-5BB4C6DBA7D6}" destId="{EA457F53-5830-4BDF-8B29-80DC7B13FB01}" srcOrd="2" destOrd="0" parTransId="{DE51C205-1EFA-411F-9506-2B81BD00DABD}" sibTransId="{6EA881F6-3478-4382-B795-E97AD17787A5}"/>
    <dgm:cxn modelId="{CA43EF3B-68A3-4365-8284-809DC43CE85D}" type="presOf" srcId="{ED66D1F4-8300-4F19-BD27-C6C14A31C605}" destId="{E66CF865-E4D8-48CE-9EB3-307F009A3012}" srcOrd="0" destOrd="0" presId="urn:microsoft.com/office/officeart/2005/8/layout/radial2"/>
    <dgm:cxn modelId="{22425C80-A6D1-463C-AB87-CD868586D087}" type="presParOf" srcId="{24B50D99-48AD-4EA2-ADB6-5170E55C8A70}" destId="{CE65C9B7-36C2-49B8-8355-70DB9C7A6E8C}" srcOrd="0" destOrd="0" presId="urn:microsoft.com/office/officeart/2005/8/layout/radial2"/>
    <dgm:cxn modelId="{EB9F4860-142E-4273-BA23-FE6969FEE9CC}" type="presParOf" srcId="{CE65C9B7-36C2-49B8-8355-70DB9C7A6E8C}" destId="{171A989F-950E-4606-A1E5-9D571C167F40}" srcOrd="0" destOrd="0" presId="urn:microsoft.com/office/officeart/2005/8/layout/radial2"/>
    <dgm:cxn modelId="{548EF4F8-C2C6-4875-A713-42A53DFF7B60}" type="presParOf" srcId="{171A989F-950E-4606-A1E5-9D571C167F40}" destId="{4D8CCD5C-482B-4233-A96C-FA3292B6B250}" srcOrd="0" destOrd="0" presId="urn:microsoft.com/office/officeart/2005/8/layout/radial2"/>
    <dgm:cxn modelId="{70A8A67C-C167-4A78-9C58-0B7CC19FEDA6}" type="presParOf" srcId="{171A989F-950E-4606-A1E5-9D571C167F40}" destId="{1DCEADBF-C979-4F9D-82D9-57B944685008}" srcOrd="1" destOrd="0" presId="urn:microsoft.com/office/officeart/2005/8/layout/radial2"/>
    <dgm:cxn modelId="{2909ACFF-5040-46C3-9546-45E85219CDDA}" type="presParOf" srcId="{CE65C9B7-36C2-49B8-8355-70DB9C7A6E8C}" destId="{6FF3A9AC-8FEF-44D0-91DD-1EA488280BD0}" srcOrd="1" destOrd="0" presId="urn:microsoft.com/office/officeart/2005/8/layout/radial2"/>
    <dgm:cxn modelId="{2F8BB064-8E15-46A2-A19F-D8B62153CC64}" type="presParOf" srcId="{CE65C9B7-36C2-49B8-8355-70DB9C7A6E8C}" destId="{E67C560A-4D39-44B6-9FDE-8E05A83CEE9A}" srcOrd="2" destOrd="0" presId="urn:microsoft.com/office/officeart/2005/8/layout/radial2"/>
    <dgm:cxn modelId="{39E22554-AFBC-48BA-AE04-18ECCAB0DC1F}" type="presParOf" srcId="{E67C560A-4D39-44B6-9FDE-8E05A83CEE9A}" destId="{CF896EE2-ED67-4B5A-849E-58F5C4BB4952}" srcOrd="0" destOrd="0" presId="urn:microsoft.com/office/officeart/2005/8/layout/radial2"/>
    <dgm:cxn modelId="{37D2928E-9B8D-4235-9B07-5DDF39CEAA59}" type="presParOf" srcId="{E67C560A-4D39-44B6-9FDE-8E05A83CEE9A}" destId="{4EE3EAAE-17D0-4A46-9451-5862453A8822}" srcOrd="1" destOrd="0" presId="urn:microsoft.com/office/officeart/2005/8/layout/radial2"/>
    <dgm:cxn modelId="{AB5C761B-AF87-4FA0-9D43-AB895432208B}" type="presParOf" srcId="{CE65C9B7-36C2-49B8-8355-70DB9C7A6E8C}" destId="{5DDD68C8-DABE-4B5E-A866-72111117B0E1}" srcOrd="3" destOrd="0" presId="urn:microsoft.com/office/officeart/2005/8/layout/radial2"/>
    <dgm:cxn modelId="{B1AA0C3C-E326-4BB3-9E54-3DF4C25FC694}" type="presParOf" srcId="{CE65C9B7-36C2-49B8-8355-70DB9C7A6E8C}" destId="{77EE68B2-9967-4E41-B22D-04D0724E2406}" srcOrd="4" destOrd="0" presId="urn:microsoft.com/office/officeart/2005/8/layout/radial2"/>
    <dgm:cxn modelId="{45ADA103-7921-4568-871A-933A50CCF2C9}" type="presParOf" srcId="{77EE68B2-9967-4E41-B22D-04D0724E2406}" destId="{E66CF865-E4D8-48CE-9EB3-307F009A3012}" srcOrd="0" destOrd="0" presId="urn:microsoft.com/office/officeart/2005/8/layout/radial2"/>
    <dgm:cxn modelId="{1421340E-7BC9-4750-A016-321F90F767F8}" type="presParOf" srcId="{77EE68B2-9967-4E41-B22D-04D0724E2406}" destId="{D2CC986D-D62E-4504-BA54-9336DDE787AF}" srcOrd="1" destOrd="0" presId="urn:microsoft.com/office/officeart/2005/8/layout/radial2"/>
    <dgm:cxn modelId="{AACAF42A-63E4-46C1-BF45-D11066839E68}" type="presParOf" srcId="{CE65C9B7-36C2-49B8-8355-70DB9C7A6E8C}" destId="{90DA33D2-9B4D-47A9-B4AB-517724B2F7EF}" srcOrd="5" destOrd="0" presId="urn:microsoft.com/office/officeart/2005/8/layout/radial2"/>
    <dgm:cxn modelId="{9760EA08-913C-4815-A7F1-6DA8445CA94F}" type="presParOf" srcId="{CE65C9B7-36C2-49B8-8355-70DB9C7A6E8C}" destId="{932109FC-7F52-4777-AE79-2718693D5492}" srcOrd="6" destOrd="0" presId="urn:microsoft.com/office/officeart/2005/8/layout/radial2"/>
    <dgm:cxn modelId="{354BE5D8-A82E-491D-B874-ECFCA398F8C7}" type="presParOf" srcId="{932109FC-7F52-4777-AE79-2718693D5492}" destId="{FD30C065-12A2-4E15-AB97-C64DE9D87675}" srcOrd="0" destOrd="0" presId="urn:microsoft.com/office/officeart/2005/8/layout/radial2"/>
    <dgm:cxn modelId="{9B175D98-51C0-4665-8AD7-9D386C3FB22A}" type="presParOf" srcId="{932109FC-7F52-4777-AE79-2718693D5492}" destId="{AFC85EF8-5E51-406A-A359-56937CED888E}" srcOrd="1" destOrd="0" presId="urn:microsoft.com/office/officeart/2005/8/layout/radial2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D44AF81-6342-4784-A14E-5BB4C6DBA7D6}" type="doc">
      <dgm:prSet loTypeId="urn:microsoft.com/office/officeart/2005/8/layout/radial2" loCatId="relationship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A449547-DAE7-4D94-9703-F7A91B76DECB}">
      <dgm:prSet phldrT="[Текст]" custT="1"/>
      <dgm:spPr/>
      <dgm:t>
        <a:bodyPr/>
        <a:lstStyle/>
        <a:p>
          <a:r>
            <a:rPr lang="ru-RU" sz="1400" b="1" dirty="0" smtClean="0"/>
            <a:t>Ынгинская СОШ</a:t>
          </a:r>
          <a:endParaRPr lang="ru-RU" sz="1400" b="1" dirty="0"/>
        </a:p>
      </dgm:t>
    </dgm:pt>
    <dgm:pt modelId="{5C3B3946-F966-47F1-948D-594AB5745A22}" type="parTrans" cxnId="{00FBF971-52B9-4571-B09F-599084FD4A01}">
      <dgm:prSet/>
      <dgm:spPr/>
      <dgm:t>
        <a:bodyPr/>
        <a:lstStyle/>
        <a:p>
          <a:endParaRPr lang="ru-RU"/>
        </a:p>
      </dgm:t>
    </dgm:pt>
    <dgm:pt modelId="{2679C40C-61C4-47A6-8C69-E7587F513D81}" type="sibTrans" cxnId="{00FBF971-52B9-4571-B09F-599084FD4A01}">
      <dgm:prSet/>
      <dgm:spPr/>
      <dgm:t>
        <a:bodyPr/>
        <a:lstStyle/>
        <a:p>
          <a:endParaRPr lang="ru-RU"/>
        </a:p>
      </dgm:t>
    </dgm:pt>
    <dgm:pt modelId="{F44F7B03-041A-4197-B876-2818CE672A02}">
      <dgm:prSet phldrT="[Текст]"/>
      <dgm:spPr/>
      <dgm:t>
        <a:bodyPr/>
        <a:lstStyle/>
        <a:p>
          <a:r>
            <a:rPr lang="ru-RU" dirty="0" smtClean="0"/>
            <a:t>Республиканская экспериментальная площадка</a:t>
          </a:r>
          <a:endParaRPr lang="ru-RU" dirty="0"/>
        </a:p>
      </dgm:t>
    </dgm:pt>
    <dgm:pt modelId="{5F10F1F0-BC53-4C40-80BA-3FC1453889B5}" type="parTrans" cxnId="{622C9C84-54D0-4ADA-A46C-22F9BC322EAB}">
      <dgm:prSet/>
      <dgm:spPr/>
      <dgm:t>
        <a:bodyPr/>
        <a:lstStyle/>
        <a:p>
          <a:endParaRPr lang="ru-RU"/>
        </a:p>
      </dgm:t>
    </dgm:pt>
    <dgm:pt modelId="{D9247CE0-FE6C-4451-AE3B-2A5067EC1052}" type="sibTrans" cxnId="{622C9C84-54D0-4ADA-A46C-22F9BC322EAB}">
      <dgm:prSet/>
      <dgm:spPr/>
      <dgm:t>
        <a:bodyPr/>
        <a:lstStyle/>
        <a:p>
          <a:endParaRPr lang="ru-RU"/>
        </a:p>
      </dgm:t>
    </dgm:pt>
    <dgm:pt modelId="{ED66D1F4-8300-4F19-BD27-C6C14A31C605}">
      <dgm:prSet phldrT="[Текст]"/>
      <dgm:spPr/>
      <dgm:t>
        <a:bodyPr/>
        <a:lstStyle/>
        <a:p>
          <a:r>
            <a:rPr lang="ru-RU" b="1" dirty="0" smtClean="0"/>
            <a:t>МО «Ынгинский </a:t>
          </a:r>
          <a:r>
            <a:rPr lang="ru-RU" b="1" dirty="0" err="1" smtClean="0"/>
            <a:t>нраслег</a:t>
          </a:r>
          <a:r>
            <a:rPr lang="ru-RU" dirty="0" smtClean="0"/>
            <a:t>»</a:t>
          </a:r>
          <a:endParaRPr lang="ru-RU" dirty="0"/>
        </a:p>
      </dgm:t>
    </dgm:pt>
    <dgm:pt modelId="{A0D098E5-0C4A-471E-B901-BE5A06CF7B0C}" type="parTrans" cxnId="{05FDA020-A443-450A-A5E0-2B1E3A1A6619}">
      <dgm:prSet/>
      <dgm:spPr/>
      <dgm:t>
        <a:bodyPr/>
        <a:lstStyle/>
        <a:p>
          <a:endParaRPr lang="ru-RU"/>
        </a:p>
      </dgm:t>
    </dgm:pt>
    <dgm:pt modelId="{4B163EDE-7250-46B6-B464-AADFC6B79F2F}" type="sibTrans" cxnId="{05FDA020-A443-450A-A5E0-2B1E3A1A6619}">
      <dgm:prSet/>
      <dgm:spPr/>
      <dgm:t>
        <a:bodyPr/>
        <a:lstStyle/>
        <a:p>
          <a:endParaRPr lang="ru-RU"/>
        </a:p>
      </dgm:t>
    </dgm:pt>
    <dgm:pt modelId="{0A78070D-903A-4DAB-B7FB-FB9E7D1F2A87}">
      <dgm:prSet phldrT="[Текст]" phldr="1"/>
      <dgm:spPr/>
      <dgm:t>
        <a:bodyPr/>
        <a:lstStyle/>
        <a:p>
          <a:endParaRPr lang="ru-RU" dirty="0"/>
        </a:p>
      </dgm:t>
    </dgm:pt>
    <dgm:pt modelId="{98ADDCA1-3D63-4AA5-B0BE-0CE201E9FD62}" type="parTrans" cxnId="{6E7003FF-E18A-4B2A-A33A-8BE738F6E0D8}">
      <dgm:prSet/>
      <dgm:spPr/>
      <dgm:t>
        <a:bodyPr/>
        <a:lstStyle/>
        <a:p>
          <a:endParaRPr lang="ru-RU"/>
        </a:p>
      </dgm:t>
    </dgm:pt>
    <dgm:pt modelId="{C9BD660B-23B6-45B5-94F9-39F240DDDDCC}" type="sibTrans" cxnId="{6E7003FF-E18A-4B2A-A33A-8BE738F6E0D8}">
      <dgm:prSet/>
      <dgm:spPr/>
      <dgm:t>
        <a:bodyPr/>
        <a:lstStyle/>
        <a:p>
          <a:endParaRPr lang="ru-RU"/>
        </a:p>
      </dgm:t>
    </dgm:pt>
    <dgm:pt modelId="{AEAB5F79-115A-4566-938C-0BC5C75B258C}">
      <dgm:prSet phldrT="[Текст]" phldr="1"/>
      <dgm:spPr/>
      <dgm:t>
        <a:bodyPr/>
        <a:lstStyle/>
        <a:p>
          <a:endParaRPr lang="ru-RU" dirty="0"/>
        </a:p>
      </dgm:t>
    </dgm:pt>
    <dgm:pt modelId="{CBC32700-9C2A-4421-9584-1BFE51DF6011}" type="parTrans" cxnId="{5F202654-A03E-4586-9C49-2DBCA710B160}">
      <dgm:prSet/>
      <dgm:spPr/>
      <dgm:t>
        <a:bodyPr/>
        <a:lstStyle/>
        <a:p>
          <a:endParaRPr lang="ru-RU"/>
        </a:p>
      </dgm:t>
    </dgm:pt>
    <dgm:pt modelId="{54725BC8-9CE6-4C90-9CF4-09CEAAD67A07}" type="sibTrans" cxnId="{5F202654-A03E-4586-9C49-2DBCA710B160}">
      <dgm:prSet/>
      <dgm:spPr/>
      <dgm:t>
        <a:bodyPr/>
        <a:lstStyle/>
        <a:p>
          <a:endParaRPr lang="ru-RU"/>
        </a:p>
      </dgm:t>
    </dgm:pt>
    <dgm:pt modelId="{EA457F53-5830-4BDF-8B29-80DC7B13FB01}">
      <dgm:prSet phldrT="[Текст]" custT="1"/>
      <dgm:spPr/>
      <dgm:t>
        <a:bodyPr/>
        <a:lstStyle/>
        <a:p>
          <a:r>
            <a:rPr lang="ru-RU" sz="1400" b="1" dirty="0" smtClean="0"/>
            <a:t>МР «Томпонский район»</a:t>
          </a:r>
          <a:endParaRPr lang="ru-RU" sz="1400" b="1" dirty="0"/>
        </a:p>
      </dgm:t>
    </dgm:pt>
    <dgm:pt modelId="{DE51C205-1EFA-411F-9506-2B81BD00DABD}" type="parTrans" cxnId="{4FA23BE5-817C-4EA6-A9A4-75115D051A1E}">
      <dgm:prSet/>
      <dgm:spPr/>
      <dgm:t>
        <a:bodyPr/>
        <a:lstStyle/>
        <a:p>
          <a:endParaRPr lang="ru-RU"/>
        </a:p>
      </dgm:t>
    </dgm:pt>
    <dgm:pt modelId="{6EA881F6-3478-4382-B795-E97AD17787A5}" type="sibTrans" cxnId="{4FA23BE5-817C-4EA6-A9A4-75115D051A1E}">
      <dgm:prSet/>
      <dgm:spPr/>
      <dgm:t>
        <a:bodyPr/>
        <a:lstStyle/>
        <a:p>
          <a:endParaRPr lang="ru-RU"/>
        </a:p>
      </dgm:t>
    </dgm:pt>
    <dgm:pt modelId="{3304E9A1-04DC-4EBC-B9F7-DC8B07E42AC2}">
      <dgm:prSet phldrT="[Текст]" phldr="1"/>
      <dgm:spPr/>
      <dgm:t>
        <a:bodyPr/>
        <a:lstStyle/>
        <a:p>
          <a:endParaRPr lang="ru-RU" dirty="0"/>
        </a:p>
      </dgm:t>
    </dgm:pt>
    <dgm:pt modelId="{584936A2-6212-46A1-8B3C-E971ECE37727}" type="parTrans" cxnId="{86B4C531-C923-46DE-9A18-86CFD80AAEE5}">
      <dgm:prSet/>
      <dgm:spPr/>
      <dgm:t>
        <a:bodyPr/>
        <a:lstStyle/>
        <a:p>
          <a:endParaRPr lang="ru-RU"/>
        </a:p>
      </dgm:t>
    </dgm:pt>
    <dgm:pt modelId="{C0D16623-2FD5-4558-8EAD-F5BE39919A54}" type="sibTrans" cxnId="{86B4C531-C923-46DE-9A18-86CFD80AAEE5}">
      <dgm:prSet/>
      <dgm:spPr/>
      <dgm:t>
        <a:bodyPr/>
        <a:lstStyle/>
        <a:p>
          <a:endParaRPr lang="ru-RU"/>
        </a:p>
      </dgm:t>
    </dgm:pt>
    <dgm:pt modelId="{58D5F47A-3A5C-4FC8-930B-5AC61263DB0D}">
      <dgm:prSet phldrT="[Текст]" phldr="1"/>
      <dgm:spPr/>
      <dgm:t>
        <a:bodyPr/>
        <a:lstStyle/>
        <a:p>
          <a:endParaRPr lang="ru-RU" dirty="0"/>
        </a:p>
      </dgm:t>
    </dgm:pt>
    <dgm:pt modelId="{C25D42F4-0F93-475F-8A48-C76DA7DB23B2}" type="parTrans" cxnId="{894490D0-A472-4D46-ADEA-7014B5864F2E}">
      <dgm:prSet/>
      <dgm:spPr/>
      <dgm:t>
        <a:bodyPr/>
        <a:lstStyle/>
        <a:p>
          <a:endParaRPr lang="ru-RU"/>
        </a:p>
      </dgm:t>
    </dgm:pt>
    <dgm:pt modelId="{0C38569D-D330-46B5-A3E9-D1CFF8A391F1}" type="sibTrans" cxnId="{894490D0-A472-4D46-ADEA-7014B5864F2E}">
      <dgm:prSet/>
      <dgm:spPr/>
      <dgm:t>
        <a:bodyPr/>
        <a:lstStyle/>
        <a:p>
          <a:endParaRPr lang="ru-RU"/>
        </a:p>
      </dgm:t>
    </dgm:pt>
    <dgm:pt modelId="{E18C8D17-6078-4FF5-AEA8-C21200658489}">
      <dgm:prSet phldrT="[Текст]" custT="1">
        <dgm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sz="1400" b="1" dirty="0" smtClean="0"/>
            <a:t>Другие наслега района</a:t>
          </a:r>
          <a:endParaRPr lang="ru-RU" sz="1400" b="1" dirty="0"/>
        </a:p>
      </dgm:t>
    </dgm:pt>
    <dgm:pt modelId="{4C65CC40-FA38-4698-83B2-EA51BF25A57F}" type="parTrans" cxnId="{066DB75D-633A-4EBC-B5C7-7374016766BC}">
      <dgm:prSet/>
      <dgm:spPr/>
      <dgm:t>
        <a:bodyPr/>
        <a:lstStyle/>
        <a:p>
          <a:endParaRPr lang="ru-RU"/>
        </a:p>
      </dgm:t>
    </dgm:pt>
    <dgm:pt modelId="{B7763CFE-5E65-49F5-80C9-182522DD7E17}" type="sibTrans" cxnId="{066DB75D-633A-4EBC-B5C7-7374016766BC}">
      <dgm:prSet/>
      <dgm:spPr/>
      <dgm:t>
        <a:bodyPr/>
        <a:lstStyle/>
        <a:p>
          <a:endParaRPr lang="ru-RU"/>
        </a:p>
      </dgm:t>
    </dgm:pt>
    <dgm:pt modelId="{24B50D99-48AD-4EA2-ADB6-5170E55C8A70}" type="pres">
      <dgm:prSet presAssocID="{AD44AF81-6342-4784-A14E-5BB4C6DBA7D6}" presName="composite" presStyleCnt="0">
        <dgm:presLayoutVars>
          <dgm:chMax val="5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E65C9B7-36C2-49B8-8355-70DB9C7A6E8C}" type="pres">
      <dgm:prSet presAssocID="{AD44AF81-6342-4784-A14E-5BB4C6DBA7D6}" presName="cycle" presStyleCnt="0"/>
      <dgm:spPr/>
      <dgm:t>
        <a:bodyPr/>
        <a:lstStyle/>
        <a:p>
          <a:endParaRPr lang="ru-RU"/>
        </a:p>
      </dgm:t>
    </dgm:pt>
    <dgm:pt modelId="{171A989F-950E-4606-A1E5-9D571C167F40}" type="pres">
      <dgm:prSet presAssocID="{AD44AF81-6342-4784-A14E-5BB4C6DBA7D6}" presName="centerShape" presStyleCnt="0"/>
      <dgm:spPr/>
      <dgm:t>
        <a:bodyPr/>
        <a:lstStyle/>
        <a:p>
          <a:endParaRPr lang="ru-RU"/>
        </a:p>
      </dgm:t>
    </dgm:pt>
    <dgm:pt modelId="{4D8CCD5C-482B-4233-A96C-FA3292B6B250}" type="pres">
      <dgm:prSet presAssocID="{AD44AF81-6342-4784-A14E-5BB4C6DBA7D6}" presName="connSite" presStyleLbl="node1" presStyleIdx="0" presStyleCnt="5"/>
      <dgm:spPr/>
      <dgm:t>
        <a:bodyPr/>
        <a:lstStyle/>
        <a:p>
          <a:endParaRPr lang="ru-RU"/>
        </a:p>
      </dgm:t>
    </dgm:pt>
    <dgm:pt modelId="{1DCEADBF-C979-4F9D-82D9-57B944685008}" type="pres">
      <dgm:prSet presAssocID="{AD44AF81-6342-4784-A14E-5BB4C6DBA7D6}" presName="visible" presStyleLbl="node1" presStyleIdx="0" presStyleCnt="5" custScaleX="215954" custScaleY="116070" custLinFactNeighborX="-35334" custLinFactNeighborY="-269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6FF3A9AC-8FEF-44D0-91DD-1EA488280BD0}" type="pres">
      <dgm:prSet presAssocID="{5C3B3946-F966-47F1-948D-594AB5745A22}" presName="Name25" presStyleLbl="parChTrans1D1" presStyleIdx="0" presStyleCnt="4"/>
      <dgm:spPr/>
      <dgm:t>
        <a:bodyPr/>
        <a:lstStyle/>
        <a:p>
          <a:endParaRPr lang="ru-RU"/>
        </a:p>
      </dgm:t>
    </dgm:pt>
    <dgm:pt modelId="{E67C560A-4D39-44B6-9FDE-8E05A83CEE9A}" type="pres">
      <dgm:prSet presAssocID="{CA449547-DAE7-4D94-9703-F7A91B76DECB}" presName="node" presStyleCnt="0"/>
      <dgm:spPr/>
      <dgm:t>
        <a:bodyPr/>
        <a:lstStyle/>
        <a:p>
          <a:endParaRPr lang="ru-RU"/>
        </a:p>
      </dgm:t>
    </dgm:pt>
    <dgm:pt modelId="{CF896EE2-ED67-4B5A-849E-58F5C4BB4952}" type="pres">
      <dgm:prSet presAssocID="{CA449547-DAE7-4D94-9703-F7A91B76DECB}" presName="parentNode" presStyleLbl="node1" presStyleIdx="1" presStyleCnt="5" custScaleX="133917" custLinFactNeighborX="-2191" custLinFactNeighborY="-113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EE3EAAE-17D0-4A46-9451-5862453A8822}" type="pres">
      <dgm:prSet presAssocID="{CA449547-DAE7-4D94-9703-F7A91B76DECB}" presName="childNode" presStyleLbl="revTx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DDD68C8-DABE-4B5E-A866-72111117B0E1}" type="pres">
      <dgm:prSet presAssocID="{A0D098E5-0C4A-471E-B901-BE5A06CF7B0C}" presName="Name25" presStyleLbl="parChTrans1D1" presStyleIdx="1" presStyleCnt="4"/>
      <dgm:spPr/>
      <dgm:t>
        <a:bodyPr/>
        <a:lstStyle/>
        <a:p>
          <a:endParaRPr lang="ru-RU"/>
        </a:p>
      </dgm:t>
    </dgm:pt>
    <dgm:pt modelId="{77EE68B2-9967-4E41-B22D-04D0724E2406}" type="pres">
      <dgm:prSet presAssocID="{ED66D1F4-8300-4F19-BD27-C6C14A31C605}" presName="node" presStyleCnt="0"/>
      <dgm:spPr/>
      <dgm:t>
        <a:bodyPr/>
        <a:lstStyle/>
        <a:p>
          <a:endParaRPr lang="ru-RU"/>
        </a:p>
      </dgm:t>
    </dgm:pt>
    <dgm:pt modelId="{E66CF865-E4D8-48CE-9EB3-307F009A3012}" type="pres">
      <dgm:prSet presAssocID="{ED66D1F4-8300-4F19-BD27-C6C14A31C605}" presName="parentNode" presStyleLbl="node1" presStyleIdx="2" presStyleCnt="5" custScaleX="163067" custLinFactNeighborX="94784" custLinFactNeighborY="-1268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2CC986D-D62E-4504-BA54-9336DDE787AF}" type="pres">
      <dgm:prSet presAssocID="{ED66D1F4-8300-4F19-BD27-C6C14A31C605}" presName="childNode" presStyleLbl="revTx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0DA33D2-9B4D-47A9-B4AB-517724B2F7EF}" type="pres">
      <dgm:prSet presAssocID="{DE51C205-1EFA-411F-9506-2B81BD00DABD}" presName="Name25" presStyleLbl="parChTrans1D1" presStyleIdx="2" presStyleCnt="4"/>
      <dgm:spPr/>
      <dgm:t>
        <a:bodyPr/>
        <a:lstStyle/>
        <a:p>
          <a:endParaRPr lang="ru-RU"/>
        </a:p>
      </dgm:t>
    </dgm:pt>
    <dgm:pt modelId="{932109FC-7F52-4777-AE79-2718693D5492}" type="pres">
      <dgm:prSet presAssocID="{EA457F53-5830-4BDF-8B29-80DC7B13FB01}" presName="node" presStyleCnt="0"/>
      <dgm:spPr/>
      <dgm:t>
        <a:bodyPr/>
        <a:lstStyle/>
        <a:p>
          <a:endParaRPr lang="ru-RU"/>
        </a:p>
      </dgm:t>
    </dgm:pt>
    <dgm:pt modelId="{FD30C065-12A2-4E15-AB97-C64DE9D87675}" type="pres">
      <dgm:prSet presAssocID="{EA457F53-5830-4BDF-8B29-80DC7B13FB01}" presName="parentNode" presStyleLbl="node1" presStyleIdx="3" presStyleCnt="5" custScaleX="176055" custLinFactNeighborX="78021" custLinFactNeighborY="3505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FC85EF8-5E51-406A-A359-56937CED888E}" type="pres">
      <dgm:prSet presAssocID="{EA457F53-5830-4BDF-8B29-80DC7B13FB01}" presName="childNode" presStyleLbl="revTx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3A2A2F1-8AC1-42AF-ACF2-3E3E622C8B35}" type="pres">
      <dgm:prSet presAssocID="{4C65CC40-FA38-4698-83B2-EA51BF25A57F}" presName="Name25" presStyleLbl="parChTrans1D1" presStyleIdx="3" presStyleCnt="4"/>
      <dgm:spPr/>
      <dgm:t>
        <a:bodyPr/>
        <a:lstStyle/>
        <a:p>
          <a:endParaRPr lang="ru-RU"/>
        </a:p>
      </dgm:t>
    </dgm:pt>
    <dgm:pt modelId="{27D09F1F-C112-410C-A5AF-F6C9963B6BAE}" type="pres">
      <dgm:prSet presAssocID="{E18C8D17-6078-4FF5-AEA8-C21200658489}" presName="node" presStyleCnt="0"/>
      <dgm:spPr/>
      <dgm:t>
        <a:bodyPr/>
        <a:lstStyle/>
        <a:p>
          <a:endParaRPr lang="ru-RU"/>
        </a:p>
      </dgm:t>
    </dgm:pt>
    <dgm:pt modelId="{B883977F-3E53-43D8-971D-065F72C4FD7D}" type="pres">
      <dgm:prSet presAssocID="{E18C8D17-6078-4FF5-AEA8-C21200658489}" presName="parentNode" presStyleLbl="node1" presStyleIdx="4" presStyleCnt="5" custScaleX="315266" custScaleY="113088" custLinFactX="-78319" custLinFactNeighborX="-100000" custLinFactNeighborY="736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1247DB9-1E56-4E3C-AF0C-2C274D26707C}" type="pres">
      <dgm:prSet presAssocID="{E18C8D17-6078-4FF5-AEA8-C21200658489}" presName="childNode" presStyleLbl="revTx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5FDA020-A443-450A-A5E0-2B1E3A1A6619}" srcId="{AD44AF81-6342-4784-A14E-5BB4C6DBA7D6}" destId="{ED66D1F4-8300-4F19-BD27-C6C14A31C605}" srcOrd="1" destOrd="0" parTransId="{A0D098E5-0C4A-471E-B901-BE5A06CF7B0C}" sibTransId="{4B163EDE-7250-46B6-B464-AADFC6B79F2F}"/>
    <dgm:cxn modelId="{00FBF971-52B9-4571-B09F-599084FD4A01}" srcId="{AD44AF81-6342-4784-A14E-5BB4C6DBA7D6}" destId="{CA449547-DAE7-4D94-9703-F7A91B76DECB}" srcOrd="0" destOrd="0" parTransId="{5C3B3946-F966-47F1-948D-594AB5745A22}" sibTransId="{2679C40C-61C4-47A6-8C69-E7587F513D81}"/>
    <dgm:cxn modelId="{950C6C63-5066-4B31-A3C0-3D8A4BEA8DED}" type="presOf" srcId="{4C65CC40-FA38-4698-83B2-EA51BF25A57F}" destId="{E3A2A2F1-8AC1-42AF-ACF2-3E3E622C8B35}" srcOrd="0" destOrd="0" presId="urn:microsoft.com/office/officeart/2005/8/layout/radial2"/>
    <dgm:cxn modelId="{4FA23BE5-817C-4EA6-A9A4-75115D051A1E}" srcId="{AD44AF81-6342-4784-A14E-5BB4C6DBA7D6}" destId="{EA457F53-5830-4BDF-8B29-80DC7B13FB01}" srcOrd="2" destOrd="0" parTransId="{DE51C205-1EFA-411F-9506-2B81BD00DABD}" sibTransId="{6EA881F6-3478-4382-B795-E97AD17787A5}"/>
    <dgm:cxn modelId="{7584C69C-C2BA-4959-B037-987C7DE93A62}" type="presOf" srcId="{AD44AF81-6342-4784-A14E-5BB4C6DBA7D6}" destId="{24B50D99-48AD-4EA2-ADB6-5170E55C8A70}" srcOrd="0" destOrd="0" presId="urn:microsoft.com/office/officeart/2005/8/layout/radial2"/>
    <dgm:cxn modelId="{6B924468-46CB-4ACE-9945-0DDCD11FE4F0}" type="presOf" srcId="{ED66D1F4-8300-4F19-BD27-C6C14A31C605}" destId="{E66CF865-E4D8-48CE-9EB3-307F009A3012}" srcOrd="0" destOrd="0" presId="urn:microsoft.com/office/officeart/2005/8/layout/radial2"/>
    <dgm:cxn modelId="{066DB75D-633A-4EBC-B5C7-7374016766BC}" srcId="{AD44AF81-6342-4784-A14E-5BB4C6DBA7D6}" destId="{E18C8D17-6078-4FF5-AEA8-C21200658489}" srcOrd="3" destOrd="0" parTransId="{4C65CC40-FA38-4698-83B2-EA51BF25A57F}" sibTransId="{B7763CFE-5E65-49F5-80C9-182522DD7E17}"/>
    <dgm:cxn modelId="{E3E15215-F030-4E25-AAA5-B2B06EBE492C}" type="presOf" srcId="{CA449547-DAE7-4D94-9703-F7A91B76DECB}" destId="{CF896EE2-ED67-4B5A-849E-58F5C4BB4952}" srcOrd="0" destOrd="0" presId="urn:microsoft.com/office/officeart/2005/8/layout/radial2"/>
    <dgm:cxn modelId="{BADFC0B4-90AD-4132-A64E-95C560B74D50}" type="presOf" srcId="{3304E9A1-04DC-4EBC-B9F7-DC8B07E42AC2}" destId="{AFC85EF8-5E51-406A-A359-56937CED888E}" srcOrd="0" destOrd="0" presId="urn:microsoft.com/office/officeart/2005/8/layout/radial2"/>
    <dgm:cxn modelId="{979E197E-9DE2-46A3-8B28-15D4B72417CB}" type="presOf" srcId="{F44F7B03-041A-4197-B876-2818CE672A02}" destId="{4EE3EAAE-17D0-4A46-9451-5862453A8822}" srcOrd="0" destOrd="0" presId="urn:microsoft.com/office/officeart/2005/8/layout/radial2"/>
    <dgm:cxn modelId="{86B4C531-C923-46DE-9A18-86CFD80AAEE5}" srcId="{EA457F53-5830-4BDF-8B29-80DC7B13FB01}" destId="{3304E9A1-04DC-4EBC-B9F7-DC8B07E42AC2}" srcOrd="0" destOrd="0" parTransId="{584936A2-6212-46A1-8B3C-E971ECE37727}" sibTransId="{C0D16623-2FD5-4558-8EAD-F5BE39919A54}"/>
    <dgm:cxn modelId="{924DF8A5-88DE-4481-A5FB-EC4EF92258EF}" type="presOf" srcId="{58D5F47A-3A5C-4FC8-930B-5AC61263DB0D}" destId="{AFC85EF8-5E51-406A-A359-56937CED888E}" srcOrd="0" destOrd="1" presId="urn:microsoft.com/office/officeart/2005/8/layout/radial2"/>
    <dgm:cxn modelId="{3B3122A7-6168-42A9-BC24-2EEFE859305D}" type="presOf" srcId="{DE51C205-1EFA-411F-9506-2B81BD00DABD}" destId="{90DA33D2-9B4D-47A9-B4AB-517724B2F7EF}" srcOrd="0" destOrd="0" presId="urn:microsoft.com/office/officeart/2005/8/layout/radial2"/>
    <dgm:cxn modelId="{622C9C84-54D0-4ADA-A46C-22F9BC322EAB}" srcId="{CA449547-DAE7-4D94-9703-F7A91B76DECB}" destId="{F44F7B03-041A-4197-B876-2818CE672A02}" srcOrd="0" destOrd="0" parTransId="{5F10F1F0-BC53-4C40-80BA-3FC1453889B5}" sibTransId="{D9247CE0-FE6C-4451-AE3B-2A5067EC1052}"/>
    <dgm:cxn modelId="{5F202654-A03E-4586-9C49-2DBCA710B160}" srcId="{ED66D1F4-8300-4F19-BD27-C6C14A31C605}" destId="{AEAB5F79-115A-4566-938C-0BC5C75B258C}" srcOrd="1" destOrd="0" parTransId="{CBC32700-9C2A-4421-9584-1BFE51DF6011}" sibTransId="{54725BC8-9CE6-4C90-9CF4-09CEAAD67A07}"/>
    <dgm:cxn modelId="{894490D0-A472-4D46-ADEA-7014B5864F2E}" srcId="{EA457F53-5830-4BDF-8B29-80DC7B13FB01}" destId="{58D5F47A-3A5C-4FC8-930B-5AC61263DB0D}" srcOrd="1" destOrd="0" parTransId="{C25D42F4-0F93-475F-8A48-C76DA7DB23B2}" sibTransId="{0C38569D-D330-46B5-A3E9-D1CFF8A391F1}"/>
    <dgm:cxn modelId="{6045F235-2A34-4CA9-A562-639AAD318D17}" type="presOf" srcId="{AEAB5F79-115A-4566-938C-0BC5C75B258C}" destId="{D2CC986D-D62E-4504-BA54-9336DDE787AF}" srcOrd="0" destOrd="1" presId="urn:microsoft.com/office/officeart/2005/8/layout/radial2"/>
    <dgm:cxn modelId="{D351B7C5-D5B2-4167-B6CB-0B5A16E99B31}" type="presOf" srcId="{0A78070D-903A-4DAB-B7FB-FB9E7D1F2A87}" destId="{D2CC986D-D62E-4504-BA54-9336DDE787AF}" srcOrd="0" destOrd="0" presId="urn:microsoft.com/office/officeart/2005/8/layout/radial2"/>
    <dgm:cxn modelId="{796BBD95-144F-442C-86AC-2B7A52EB2E72}" type="presOf" srcId="{5C3B3946-F966-47F1-948D-594AB5745A22}" destId="{6FF3A9AC-8FEF-44D0-91DD-1EA488280BD0}" srcOrd="0" destOrd="0" presId="urn:microsoft.com/office/officeart/2005/8/layout/radial2"/>
    <dgm:cxn modelId="{8594830C-F609-4B46-9B46-02D693CCE55E}" type="presOf" srcId="{EA457F53-5830-4BDF-8B29-80DC7B13FB01}" destId="{FD30C065-12A2-4E15-AB97-C64DE9D87675}" srcOrd="0" destOrd="0" presId="urn:microsoft.com/office/officeart/2005/8/layout/radial2"/>
    <dgm:cxn modelId="{6E7003FF-E18A-4B2A-A33A-8BE738F6E0D8}" srcId="{ED66D1F4-8300-4F19-BD27-C6C14A31C605}" destId="{0A78070D-903A-4DAB-B7FB-FB9E7D1F2A87}" srcOrd="0" destOrd="0" parTransId="{98ADDCA1-3D63-4AA5-B0BE-0CE201E9FD62}" sibTransId="{C9BD660B-23B6-45B5-94F9-39F240DDDDCC}"/>
    <dgm:cxn modelId="{634083E6-3F97-4916-8269-AA58E4A5B46A}" type="presOf" srcId="{E18C8D17-6078-4FF5-AEA8-C21200658489}" destId="{B883977F-3E53-43D8-971D-065F72C4FD7D}" srcOrd="0" destOrd="0" presId="urn:microsoft.com/office/officeart/2005/8/layout/radial2"/>
    <dgm:cxn modelId="{F9005D66-A680-4635-9680-290356886524}" type="presOf" srcId="{A0D098E5-0C4A-471E-B901-BE5A06CF7B0C}" destId="{5DDD68C8-DABE-4B5E-A866-72111117B0E1}" srcOrd="0" destOrd="0" presId="urn:microsoft.com/office/officeart/2005/8/layout/radial2"/>
    <dgm:cxn modelId="{98DBC40C-6C82-4E17-BB8D-B324F507E723}" type="presParOf" srcId="{24B50D99-48AD-4EA2-ADB6-5170E55C8A70}" destId="{CE65C9B7-36C2-49B8-8355-70DB9C7A6E8C}" srcOrd="0" destOrd="0" presId="urn:microsoft.com/office/officeart/2005/8/layout/radial2"/>
    <dgm:cxn modelId="{BA03C8E0-AD49-4009-8450-3714A947AFA1}" type="presParOf" srcId="{CE65C9B7-36C2-49B8-8355-70DB9C7A6E8C}" destId="{171A989F-950E-4606-A1E5-9D571C167F40}" srcOrd="0" destOrd="0" presId="urn:microsoft.com/office/officeart/2005/8/layout/radial2"/>
    <dgm:cxn modelId="{D4CFBD63-899A-4B2A-BEC5-67501CA5DFF6}" type="presParOf" srcId="{171A989F-950E-4606-A1E5-9D571C167F40}" destId="{4D8CCD5C-482B-4233-A96C-FA3292B6B250}" srcOrd="0" destOrd="0" presId="urn:microsoft.com/office/officeart/2005/8/layout/radial2"/>
    <dgm:cxn modelId="{14D9469F-7D39-40A8-BF26-9F43B3E9312A}" type="presParOf" srcId="{171A989F-950E-4606-A1E5-9D571C167F40}" destId="{1DCEADBF-C979-4F9D-82D9-57B944685008}" srcOrd="1" destOrd="0" presId="urn:microsoft.com/office/officeart/2005/8/layout/radial2"/>
    <dgm:cxn modelId="{E3239A23-2540-4D6C-AB98-9A7142F2912D}" type="presParOf" srcId="{CE65C9B7-36C2-49B8-8355-70DB9C7A6E8C}" destId="{6FF3A9AC-8FEF-44D0-91DD-1EA488280BD0}" srcOrd="1" destOrd="0" presId="urn:microsoft.com/office/officeart/2005/8/layout/radial2"/>
    <dgm:cxn modelId="{84D9E841-F462-45A3-BE53-73A9D5192882}" type="presParOf" srcId="{CE65C9B7-36C2-49B8-8355-70DB9C7A6E8C}" destId="{E67C560A-4D39-44B6-9FDE-8E05A83CEE9A}" srcOrd="2" destOrd="0" presId="urn:microsoft.com/office/officeart/2005/8/layout/radial2"/>
    <dgm:cxn modelId="{8F422BCC-D51B-4ACB-879C-5F58FB6B42F8}" type="presParOf" srcId="{E67C560A-4D39-44B6-9FDE-8E05A83CEE9A}" destId="{CF896EE2-ED67-4B5A-849E-58F5C4BB4952}" srcOrd="0" destOrd="0" presId="urn:microsoft.com/office/officeart/2005/8/layout/radial2"/>
    <dgm:cxn modelId="{2A702FBF-F8A7-4379-99A0-516260DC5E90}" type="presParOf" srcId="{E67C560A-4D39-44B6-9FDE-8E05A83CEE9A}" destId="{4EE3EAAE-17D0-4A46-9451-5862453A8822}" srcOrd="1" destOrd="0" presId="urn:microsoft.com/office/officeart/2005/8/layout/radial2"/>
    <dgm:cxn modelId="{0357E4D1-6245-4B84-95D1-D75493DB998A}" type="presParOf" srcId="{CE65C9B7-36C2-49B8-8355-70DB9C7A6E8C}" destId="{5DDD68C8-DABE-4B5E-A866-72111117B0E1}" srcOrd="3" destOrd="0" presId="urn:microsoft.com/office/officeart/2005/8/layout/radial2"/>
    <dgm:cxn modelId="{74D52700-B0AD-4179-8401-173C4ED1C016}" type="presParOf" srcId="{CE65C9B7-36C2-49B8-8355-70DB9C7A6E8C}" destId="{77EE68B2-9967-4E41-B22D-04D0724E2406}" srcOrd="4" destOrd="0" presId="urn:microsoft.com/office/officeart/2005/8/layout/radial2"/>
    <dgm:cxn modelId="{AF737831-2C23-4362-BBD7-52864C6C40D7}" type="presParOf" srcId="{77EE68B2-9967-4E41-B22D-04D0724E2406}" destId="{E66CF865-E4D8-48CE-9EB3-307F009A3012}" srcOrd="0" destOrd="0" presId="urn:microsoft.com/office/officeart/2005/8/layout/radial2"/>
    <dgm:cxn modelId="{2B07B29A-2E49-4DA2-9F2F-1498C9B073D4}" type="presParOf" srcId="{77EE68B2-9967-4E41-B22D-04D0724E2406}" destId="{D2CC986D-D62E-4504-BA54-9336DDE787AF}" srcOrd="1" destOrd="0" presId="urn:microsoft.com/office/officeart/2005/8/layout/radial2"/>
    <dgm:cxn modelId="{3E22690D-7AA4-4A03-AF69-5F01F575AA8B}" type="presParOf" srcId="{CE65C9B7-36C2-49B8-8355-70DB9C7A6E8C}" destId="{90DA33D2-9B4D-47A9-B4AB-517724B2F7EF}" srcOrd="5" destOrd="0" presId="urn:microsoft.com/office/officeart/2005/8/layout/radial2"/>
    <dgm:cxn modelId="{C64C0574-68F0-47EF-A46E-EB109C3E984F}" type="presParOf" srcId="{CE65C9B7-36C2-49B8-8355-70DB9C7A6E8C}" destId="{932109FC-7F52-4777-AE79-2718693D5492}" srcOrd="6" destOrd="0" presId="urn:microsoft.com/office/officeart/2005/8/layout/radial2"/>
    <dgm:cxn modelId="{C41BFA56-04E3-47ED-9105-39545F61B31E}" type="presParOf" srcId="{932109FC-7F52-4777-AE79-2718693D5492}" destId="{FD30C065-12A2-4E15-AB97-C64DE9D87675}" srcOrd="0" destOrd="0" presId="urn:microsoft.com/office/officeart/2005/8/layout/radial2"/>
    <dgm:cxn modelId="{10401E71-A65E-4DCC-AF1E-5E18C97C858F}" type="presParOf" srcId="{932109FC-7F52-4777-AE79-2718693D5492}" destId="{AFC85EF8-5E51-406A-A359-56937CED888E}" srcOrd="1" destOrd="0" presId="urn:microsoft.com/office/officeart/2005/8/layout/radial2"/>
    <dgm:cxn modelId="{544F87DD-A649-4B20-BD4B-2B9C8F3DAB35}" type="presParOf" srcId="{CE65C9B7-36C2-49B8-8355-70DB9C7A6E8C}" destId="{E3A2A2F1-8AC1-42AF-ACF2-3E3E622C8B35}" srcOrd="7" destOrd="0" presId="urn:microsoft.com/office/officeart/2005/8/layout/radial2"/>
    <dgm:cxn modelId="{9C0F7830-9840-49BD-BCC7-73E8D7329EB0}" type="presParOf" srcId="{CE65C9B7-36C2-49B8-8355-70DB9C7A6E8C}" destId="{27D09F1F-C112-410C-A5AF-F6C9963B6BAE}" srcOrd="8" destOrd="0" presId="urn:microsoft.com/office/officeart/2005/8/layout/radial2"/>
    <dgm:cxn modelId="{32FF9EB6-C713-48EB-BDCB-12AD44386351}" type="presParOf" srcId="{27D09F1F-C112-410C-A5AF-F6C9963B6BAE}" destId="{B883977F-3E53-43D8-971D-065F72C4FD7D}" srcOrd="0" destOrd="0" presId="urn:microsoft.com/office/officeart/2005/8/layout/radial2"/>
    <dgm:cxn modelId="{3DE8239C-DF11-4380-B3D4-530253745A8E}" type="presParOf" srcId="{27D09F1F-C112-410C-A5AF-F6C9963B6BAE}" destId="{11247DB9-1E56-4E3C-AF0C-2C274D26707C}" srcOrd="1" destOrd="0" presId="urn:microsoft.com/office/officeart/2005/8/layout/radial2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2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txAnchorVertCh" val="mid"/>
                <dgm:param type="stBulletLvl" val="1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dim" val="1D"/>
              <dgm:param type="endSty" val="noArr"/>
              <dgm:param type="begPts" val="auto"/>
              <dgm:param type="endPts" val="auto"/>
              <dgm:param type="srcNode" val="connSite"/>
              <dgm:param type="dstNode" val="parentNode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2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txAnchorVertCh" val="mid"/>
                <dgm:param type="stBulletLvl" val="1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dim" val="1D"/>
              <dgm:param type="endSty" val="noArr"/>
              <dgm:param type="begPts" val="auto"/>
              <dgm:param type="endPts" val="auto"/>
              <dgm:param type="srcNode" val="connSite"/>
              <dgm:param type="dstNode" val="parentNode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image" Target="../media/image6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C02307-EDF7-4CBE-B90E-84F94E30A6BD}" type="datetimeFigureOut">
              <a:rPr lang="ru-RU" smtClean="0"/>
              <a:pPr/>
              <a:t>28.09.2013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97201A-11F1-4744-9D8E-018368C2719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97201A-11F1-4744-9D8E-018368C27191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97201A-11F1-4744-9D8E-018368C27191}" type="slidenum">
              <a:rPr lang="ru-RU" smtClean="0"/>
              <a:pPr/>
              <a:t>16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Master" Target="../slideMasters/slideMaster1.xml"/><Relationship Id="rId1" Type="http://schemas.openxmlformats.org/officeDocument/2006/relationships/vmlDrawing" Target="../drawings/vmlDrawing2.v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89" name="Object 17"/>
          <p:cNvGraphicFramePr>
            <a:graphicFrameLocks noChangeAspect="1"/>
          </p:cNvGraphicFramePr>
          <p:nvPr/>
        </p:nvGraphicFramePr>
        <p:xfrm>
          <a:off x="3175" y="1374775"/>
          <a:ext cx="9147175" cy="5491163"/>
        </p:xfrm>
        <a:graphic>
          <a:graphicData uri="http://schemas.openxmlformats.org/presentationml/2006/ole">
            <p:oleObj spid="_x0000_s36866" name="Image" r:id="rId3" imgW="5120000" imgH="3725000" progId="">
              <p:embed/>
            </p:oleObj>
          </a:graphicData>
        </a:graphic>
      </p:graphicFrame>
      <p:sp>
        <p:nvSpPr>
          <p:cNvPr id="3090" name="Rectangle 18"/>
          <p:cNvSpPr>
            <a:spLocks noChangeArrowheads="1"/>
          </p:cNvSpPr>
          <p:nvPr/>
        </p:nvSpPr>
        <p:spPr bwMode="white">
          <a:xfrm>
            <a:off x="0" y="0"/>
            <a:ext cx="9144000" cy="2403475"/>
          </a:xfrm>
          <a:prstGeom prst="rect">
            <a:avLst/>
          </a:prstGeom>
          <a:gradFill rotWithShape="1">
            <a:gsLst>
              <a:gs pos="0">
                <a:schemeClr val="hlink">
                  <a:gamma/>
                  <a:shade val="46275"/>
                  <a:invGamma/>
                </a:schemeClr>
              </a:gs>
              <a:gs pos="100000">
                <a:schemeClr val="hlink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091" name="Freeform 19"/>
          <p:cNvSpPr>
            <a:spLocks/>
          </p:cNvSpPr>
          <p:nvPr/>
        </p:nvSpPr>
        <p:spPr bwMode="gray">
          <a:xfrm>
            <a:off x="2408238" y="1485900"/>
            <a:ext cx="6737350" cy="909638"/>
          </a:xfrm>
          <a:custGeom>
            <a:avLst/>
            <a:gdLst/>
            <a:ahLst/>
            <a:cxnLst>
              <a:cxn ang="0">
                <a:pos x="0" y="573"/>
              </a:cxn>
              <a:cxn ang="0">
                <a:pos x="4134" y="573"/>
              </a:cxn>
              <a:cxn ang="0">
                <a:pos x="4134" y="1"/>
              </a:cxn>
              <a:cxn ang="0">
                <a:pos x="322" y="0"/>
              </a:cxn>
              <a:cxn ang="0">
                <a:pos x="0" y="573"/>
              </a:cxn>
            </a:cxnLst>
            <a:rect l="0" t="0" r="r" b="b"/>
            <a:pathLst>
              <a:path w="4134" h="573">
                <a:moveTo>
                  <a:pt x="0" y="573"/>
                </a:moveTo>
                <a:lnTo>
                  <a:pt x="4134" y="573"/>
                </a:lnTo>
                <a:lnTo>
                  <a:pt x="4134" y="1"/>
                </a:lnTo>
                <a:lnTo>
                  <a:pt x="322" y="0"/>
                </a:lnTo>
                <a:lnTo>
                  <a:pt x="0" y="573"/>
                </a:lnTo>
                <a:close/>
              </a:path>
            </a:pathLst>
          </a:custGeom>
          <a:gradFill rotWithShape="1">
            <a:gsLst>
              <a:gs pos="0">
                <a:schemeClr val="accent1">
                  <a:gamma/>
                  <a:shade val="31765"/>
                  <a:invGamma/>
                </a:schemeClr>
              </a:gs>
              <a:gs pos="100000">
                <a:schemeClr val="accent1"/>
              </a:gs>
            </a:gsLst>
            <a:lin ang="0" scaled="1"/>
          </a:gra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092" name="Freeform 20"/>
          <p:cNvSpPr>
            <a:spLocks/>
          </p:cNvSpPr>
          <p:nvPr/>
        </p:nvSpPr>
        <p:spPr bwMode="gray">
          <a:xfrm>
            <a:off x="-6350" y="2393950"/>
            <a:ext cx="2419350" cy="45878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634" y="0"/>
              </a:cxn>
              <a:cxn ang="0">
                <a:pos x="1456" y="289"/>
              </a:cxn>
              <a:cxn ang="0">
                <a:pos x="0" y="286"/>
              </a:cxn>
              <a:cxn ang="0">
                <a:pos x="0" y="0"/>
              </a:cxn>
            </a:cxnLst>
            <a:rect l="0" t="0" r="r" b="b"/>
            <a:pathLst>
              <a:path w="1634" h="289">
                <a:moveTo>
                  <a:pt x="0" y="0"/>
                </a:moveTo>
                <a:lnTo>
                  <a:pt x="1634" y="0"/>
                </a:lnTo>
                <a:lnTo>
                  <a:pt x="1456" y="289"/>
                </a:lnTo>
                <a:lnTo>
                  <a:pt x="0" y="28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 w="9525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971800" y="1447800"/>
            <a:ext cx="6019800" cy="1012825"/>
          </a:xfrm>
        </p:spPr>
        <p:txBody>
          <a:bodyPr/>
          <a:lstStyle>
            <a:lvl1pPr>
              <a:defRPr i="1">
                <a:solidFill>
                  <a:schemeClr val="bg1"/>
                </a:solidFill>
                <a:latin typeface="Verdana" pitchFamily="34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 bwMode="white">
          <a:xfrm>
            <a:off x="1828800" y="6334125"/>
            <a:ext cx="7086600" cy="304800"/>
          </a:xfrm>
        </p:spPr>
        <p:txBody>
          <a:bodyPr/>
          <a:lstStyle>
            <a:lvl1pPr marL="0" indent="0" algn="r">
              <a:buFont typeface="Wingdings" pitchFamily="2" charset="2"/>
              <a:buNone/>
              <a:defRPr sz="1200" b="1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457200" y="6669088"/>
            <a:ext cx="2133600" cy="169862"/>
          </a:xfrm>
        </p:spPr>
        <p:txBody>
          <a:bodyPr/>
          <a:lstStyle>
            <a:lvl1pPr>
              <a:defRPr>
                <a:latin typeface="Times New Roman" pitchFamily="18" charset="0"/>
              </a:defRPr>
            </a:lvl1pPr>
          </a:lstStyle>
          <a:p>
            <a:fld id="{B3E7E551-890D-405F-A38C-83FE6EB437DC}" type="datetimeFigureOut">
              <a:rPr lang="ru-RU" smtClean="0"/>
              <a:pPr/>
              <a:t>28.09.2013</a:t>
            </a:fld>
            <a:endParaRPr lang="ru-RU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626225"/>
            <a:ext cx="2895600" cy="196850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Times New Roman" pitchFamily="18" charset="0"/>
              </a:defRPr>
            </a:lvl1pPr>
          </a:lstStyle>
          <a:p>
            <a:endParaRPr lang="ru-RU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781800" y="6654800"/>
            <a:ext cx="2133600" cy="152400"/>
          </a:xfrm>
        </p:spPr>
        <p:txBody>
          <a:bodyPr/>
          <a:lstStyle>
            <a:lvl1pPr algn="r">
              <a:defRPr>
                <a:solidFill>
                  <a:schemeClr val="bg1"/>
                </a:solidFill>
                <a:latin typeface="Times New Roman" pitchFamily="18" charset="0"/>
              </a:defRPr>
            </a:lvl1pPr>
          </a:lstStyle>
          <a:p>
            <a:fld id="{09DB384C-E2DF-4D9C-8FEF-57D91C53F61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086" name="Text Box 14"/>
          <p:cNvSpPr txBox="1">
            <a:spLocks noChangeArrowheads="1"/>
          </p:cNvSpPr>
          <p:nvPr/>
        </p:nvSpPr>
        <p:spPr bwMode="auto">
          <a:xfrm>
            <a:off x="457200" y="1447800"/>
            <a:ext cx="1600200" cy="763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sz="1600" b="1">
                <a:solidFill>
                  <a:schemeClr val="tx2"/>
                </a:solidFill>
                <a:latin typeface="Verdana" pitchFamily="34" charset="0"/>
              </a:rPr>
              <a:t>Company</a:t>
            </a:r>
          </a:p>
          <a:p>
            <a:pPr algn="ctr"/>
            <a:r>
              <a:rPr lang="en-US" sz="2800" b="1">
                <a:solidFill>
                  <a:schemeClr val="tx2"/>
                </a:solidFill>
                <a:latin typeface="Verdana" pitchFamily="34" charset="0"/>
              </a:rPr>
              <a:t>LOGO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3E7E551-890D-405F-A38C-83FE6EB437DC}" type="datetimeFigureOut">
              <a:rPr lang="ru-RU" smtClean="0"/>
              <a:pPr/>
              <a:t>28.09.2013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9DB384C-E2DF-4D9C-8FEF-57D91C53F61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00850" y="327025"/>
            <a:ext cx="2114550" cy="592137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27025"/>
            <a:ext cx="6191250" cy="59213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3E7E551-890D-405F-A38C-83FE6EB437DC}" type="datetimeFigureOut">
              <a:rPr lang="ru-RU" smtClean="0"/>
              <a:pPr/>
              <a:t>28.09.2013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9DB384C-E2DF-4D9C-8FEF-57D91C53F61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19400" y="327025"/>
            <a:ext cx="6096000" cy="563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371600"/>
            <a:ext cx="8229600" cy="4876800"/>
          </a:xfrm>
        </p:spPr>
        <p:txBody>
          <a:bodyPr/>
          <a:lstStyle/>
          <a:p>
            <a:r>
              <a:rPr lang="ru-RU" smtClean="0"/>
              <a:t>Вставка таблицы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400800"/>
            <a:ext cx="2514600" cy="320675"/>
          </a:xfrm>
        </p:spPr>
        <p:txBody>
          <a:bodyPr/>
          <a:lstStyle>
            <a:lvl1pPr>
              <a:defRPr/>
            </a:lvl1pPr>
          </a:lstStyle>
          <a:p>
            <a:fld id="{B3E7E551-890D-405F-A38C-83FE6EB437DC}" type="datetimeFigureOut">
              <a:rPr lang="ru-RU" smtClean="0"/>
              <a:pPr/>
              <a:t>28.09.2013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5943600" y="6400800"/>
            <a:ext cx="2743200" cy="320675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3352800" y="6400800"/>
            <a:ext cx="2133600" cy="320675"/>
          </a:xfrm>
        </p:spPr>
        <p:txBody>
          <a:bodyPr/>
          <a:lstStyle>
            <a:lvl1pPr>
              <a:defRPr/>
            </a:lvl1pPr>
          </a:lstStyle>
          <a:p>
            <a:fld id="{09DB384C-E2DF-4D9C-8FEF-57D91C53F61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3E7E551-890D-405F-A38C-83FE6EB437DC}" type="datetimeFigureOut">
              <a:rPr lang="ru-RU" smtClean="0"/>
              <a:pPr/>
              <a:t>28.09.2013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9DB384C-E2DF-4D9C-8FEF-57D91C53F61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3E7E551-890D-405F-A38C-83FE6EB437DC}" type="datetimeFigureOut">
              <a:rPr lang="ru-RU" smtClean="0"/>
              <a:pPr/>
              <a:t>28.09.2013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9DB384C-E2DF-4D9C-8FEF-57D91C53F61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371600"/>
            <a:ext cx="40386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371600"/>
            <a:ext cx="40386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3E7E551-890D-405F-A38C-83FE6EB437DC}" type="datetimeFigureOut">
              <a:rPr lang="ru-RU" smtClean="0"/>
              <a:pPr/>
              <a:t>28.09.2013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9DB384C-E2DF-4D9C-8FEF-57D91C53F61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3E7E551-890D-405F-A38C-83FE6EB437DC}" type="datetimeFigureOut">
              <a:rPr lang="ru-RU" smtClean="0"/>
              <a:pPr/>
              <a:t>28.09.2013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9DB384C-E2DF-4D9C-8FEF-57D91C53F61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3E7E551-890D-405F-A38C-83FE6EB437DC}" type="datetimeFigureOut">
              <a:rPr lang="ru-RU" smtClean="0"/>
              <a:pPr/>
              <a:t>28.09.2013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9DB384C-E2DF-4D9C-8FEF-57D91C53F61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3E7E551-890D-405F-A38C-83FE6EB437DC}" type="datetimeFigureOut">
              <a:rPr lang="ru-RU" smtClean="0"/>
              <a:pPr/>
              <a:t>28.09.2013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9DB384C-E2DF-4D9C-8FEF-57D91C53F61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3E7E551-890D-405F-A38C-83FE6EB437DC}" type="datetimeFigureOut">
              <a:rPr lang="ru-RU" smtClean="0"/>
              <a:pPr/>
              <a:t>28.09.2013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9DB384C-E2DF-4D9C-8FEF-57D91C53F61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3E7E551-890D-405F-A38C-83FE6EB437DC}" type="datetimeFigureOut">
              <a:rPr lang="ru-RU" smtClean="0"/>
              <a:pPr/>
              <a:t>28.09.2013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9DB384C-E2DF-4D9C-8FEF-57D91C53F61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oleObject" Target="../embeddings/oleObject2.bin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oleObject" Target="../embeddings/oleObject1.bin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vmlDrawing" Target="../drawings/vmlDrawing1.v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42" name="Object 18"/>
          <p:cNvGraphicFramePr>
            <a:graphicFrameLocks noChangeAspect="1"/>
          </p:cNvGraphicFramePr>
          <p:nvPr/>
        </p:nvGraphicFramePr>
        <p:xfrm>
          <a:off x="3132138" y="2852738"/>
          <a:ext cx="6011862" cy="4005262"/>
        </p:xfrm>
        <a:graphic>
          <a:graphicData uri="http://schemas.openxmlformats.org/presentationml/2006/ole">
            <p:oleObj spid="_x0000_s35842" name="Image" r:id="rId15" imgW="7606349" imgH="5066667" progId="">
              <p:embed/>
            </p:oleObj>
          </a:graphicData>
        </a:graphic>
      </p:graphicFrame>
      <p:graphicFrame>
        <p:nvGraphicFramePr>
          <p:cNvPr id="1039" name="Object 15"/>
          <p:cNvGraphicFramePr>
            <a:graphicFrameLocks noChangeAspect="1"/>
          </p:cNvGraphicFramePr>
          <p:nvPr/>
        </p:nvGraphicFramePr>
        <p:xfrm>
          <a:off x="0" y="0"/>
          <a:ext cx="9144000" cy="981075"/>
        </p:xfrm>
        <a:graphic>
          <a:graphicData uri="http://schemas.openxmlformats.org/presentationml/2006/ole">
            <p:oleObj spid="_x0000_s35843" name="Image" r:id="rId16" imgW="6750000" imgH="1165000" progId="">
              <p:embed/>
            </p:oleObj>
          </a:graphicData>
        </a:graphic>
      </p:graphicFrame>
      <p:sp>
        <p:nvSpPr>
          <p:cNvPr id="1040" name="Freeform 16"/>
          <p:cNvSpPr>
            <a:spLocks/>
          </p:cNvSpPr>
          <p:nvPr/>
        </p:nvSpPr>
        <p:spPr bwMode="gray">
          <a:xfrm>
            <a:off x="2124075" y="260350"/>
            <a:ext cx="7027863" cy="720725"/>
          </a:xfrm>
          <a:custGeom>
            <a:avLst/>
            <a:gdLst/>
            <a:ahLst/>
            <a:cxnLst>
              <a:cxn ang="0">
                <a:pos x="0" y="657"/>
              </a:cxn>
              <a:cxn ang="0">
                <a:pos x="4134" y="657"/>
              </a:cxn>
              <a:cxn ang="0">
                <a:pos x="4134" y="0"/>
              </a:cxn>
              <a:cxn ang="0">
                <a:pos x="401" y="1"/>
              </a:cxn>
              <a:cxn ang="0">
                <a:pos x="0" y="657"/>
              </a:cxn>
            </a:cxnLst>
            <a:rect l="0" t="0" r="r" b="b"/>
            <a:pathLst>
              <a:path w="4134" h="657">
                <a:moveTo>
                  <a:pt x="0" y="657"/>
                </a:moveTo>
                <a:lnTo>
                  <a:pt x="4134" y="657"/>
                </a:lnTo>
                <a:lnTo>
                  <a:pt x="4134" y="0"/>
                </a:lnTo>
                <a:lnTo>
                  <a:pt x="401" y="1"/>
                </a:lnTo>
                <a:lnTo>
                  <a:pt x="0" y="657"/>
                </a:lnTo>
                <a:close/>
              </a:path>
            </a:pathLst>
          </a:cu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100000">
                <a:schemeClr val="accent1"/>
              </a:gs>
            </a:gsLst>
            <a:lin ang="0" scaled="1"/>
          </a:gra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041" name="Freeform 17"/>
          <p:cNvSpPr>
            <a:spLocks/>
          </p:cNvSpPr>
          <p:nvPr/>
        </p:nvSpPr>
        <p:spPr bwMode="ltGray">
          <a:xfrm>
            <a:off x="0" y="981075"/>
            <a:ext cx="2124075" cy="28892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338" y="0"/>
              </a:cxn>
              <a:cxn ang="0">
                <a:pos x="1138" y="182"/>
              </a:cxn>
              <a:cxn ang="0">
                <a:pos x="0" y="181"/>
              </a:cxn>
              <a:cxn ang="0">
                <a:pos x="0" y="0"/>
              </a:cxn>
            </a:cxnLst>
            <a:rect l="0" t="0" r="r" b="b"/>
            <a:pathLst>
              <a:path w="1338" h="182">
                <a:moveTo>
                  <a:pt x="0" y="0"/>
                </a:moveTo>
                <a:lnTo>
                  <a:pt x="1338" y="0"/>
                </a:lnTo>
                <a:lnTo>
                  <a:pt x="1138" y="182"/>
                </a:lnTo>
                <a:lnTo>
                  <a:pt x="0" y="18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 w="9525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371600"/>
            <a:ext cx="82296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400800"/>
            <a:ext cx="2514600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B3E7E551-890D-405F-A38C-83FE6EB437DC}" type="datetimeFigureOut">
              <a:rPr lang="ru-RU" smtClean="0"/>
              <a:pPr/>
              <a:t>28.09.2013</a:t>
            </a:fld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943600" y="6400800"/>
            <a:ext cx="2743200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352800" y="6400800"/>
            <a:ext cx="2133600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fld id="{09DB384C-E2DF-4D9C-8FEF-57D91C53F61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white">
          <a:xfrm>
            <a:off x="2819400" y="327025"/>
            <a:ext cx="6096000" cy="563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37" name="Text Box 13"/>
          <p:cNvSpPr txBox="1">
            <a:spLocks noChangeArrowheads="1"/>
          </p:cNvSpPr>
          <p:nvPr/>
        </p:nvSpPr>
        <p:spPr bwMode="white">
          <a:xfrm>
            <a:off x="-180975" y="962025"/>
            <a:ext cx="21336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sz="1400" b="1">
                <a:solidFill>
                  <a:schemeClr val="bg1"/>
                </a:solidFill>
                <a:latin typeface="Verdana" pitchFamily="34" charset="0"/>
              </a:rPr>
              <a:t>Company name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v"/>
        <a:defRPr sz="2800">
          <a:solidFill>
            <a:schemeClr val="accent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800">
          <a:solidFill>
            <a:schemeClr val="tx1"/>
          </a:solidFill>
          <a:latin typeface="+mj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j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j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j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j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j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j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j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oleObject" Target="../embeddings/oleObject5.bin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28662" y="1928802"/>
            <a:ext cx="7786742" cy="3875578"/>
          </a:xfrm>
        </p:spPr>
        <p:txBody>
          <a:bodyPr>
            <a:normAutofit/>
          </a:bodyPr>
          <a:lstStyle/>
          <a:p>
            <a:pPr algn="ctr"/>
            <a:r>
              <a:rPr lang="ru-RU" sz="3200" b="1" i="0" dirty="0" smtClean="0">
                <a:solidFill>
                  <a:srgbClr val="C00000"/>
                </a:solidFill>
              </a:rPr>
              <a:t>Горно-геологический техникум:</a:t>
            </a:r>
            <a:r>
              <a:rPr lang="ru-RU" sz="3200" i="0" dirty="0">
                <a:solidFill>
                  <a:srgbClr val="C00000"/>
                </a:solidFill>
              </a:rPr>
              <a:t/>
            </a:r>
            <a:br>
              <a:rPr lang="ru-RU" sz="3200" i="0" dirty="0">
                <a:solidFill>
                  <a:srgbClr val="C00000"/>
                </a:solidFill>
              </a:rPr>
            </a:br>
            <a:r>
              <a:rPr lang="ru-RU" sz="3200" b="1" i="0" dirty="0">
                <a:solidFill>
                  <a:srgbClr val="C00000"/>
                </a:solidFill>
              </a:rPr>
              <a:t>привлечение жителей села для профессионального обучения и </a:t>
            </a:r>
            <a:r>
              <a:rPr lang="ru-RU" sz="3200" b="1" i="0" dirty="0" smtClean="0">
                <a:solidFill>
                  <a:srgbClr val="C00000"/>
                </a:solidFill>
              </a:rPr>
              <a:t>подготовки</a:t>
            </a:r>
            <a:r>
              <a:rPr lang="ru-RU" sz="3200" dirty="0"/>
              <a:t/>
            </a:r>
            <a:br>
              <a:rPr lang="ru-RU" sz="3200" dirty="0"/>
            </a:br>
            <a:endParaRPr lang="ru-RU" sz="32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00430" y="6429396"/>
            <a:ext cx="5500726" cy="285752"/>
          </a:xfrm>
        </p:spPr>
        <p:txBody>
          <a:bodyPr>
            <a:normAutofit/>
          </a:bodyPr>
          <a:lstStyle/>
          <a:p>
            <a:r>
              <a:rPr lang="ru-RU" dirty="0" smtClean="0"/>
              <a:t>Выполнил: ГБУ РС (Я) Горно-геологический техникум</a:t>
            </a:r>
            <a:endParaRPr lang="ru-RU" dirty="0"/>
          </a:p>
        </p:txBody>
      </p:sp>
      <p:pic>
        <p:nvPicPr>
          <p:cNvPr id="37891" name="Picture 3" descr="C:\Documents and Settings\Admin\Мои документы\Мои рисунки\Герб и техникум\Рисунок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285860"/>
            <a:ext cx="9144000" cy="114300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142984"/>
            <a:ext cx="8229600" cy="555468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b="1" dirty="0" smtClean="0">
                <a:solidFill>
                  <a:srgbClr val="FF0000"/>
                </a:solidFill>
              </a:rPr>
              <a:t>Ожидаемые риски</a:t>
            </a:r>
            <a:endParaRPr lang="ru-RU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ru-RU" dirty="0" smtClean="0">
                <a:solidFill>
                  <a:srgbClr val="002060"/>
                </a:solidFill>
              </a:rPr>
              <a:t>- </a:t>
            </a:r>
            <a:r>
              <a:rPr lang="ru-RU" dirty="0" smtClean="0"/>
              <a:t>Незаинтересованность сельского населения в получении профессии; </a:t>
            </a:r>
          </a:p>
          <a:p>
            <a:pPr>
              <a:buNone/>
            </a:pPr>
            <a:r>
              <a:rPr lang="ru-RU" dirty="0" smtClean="0"/>
              <a:t>- Малочисленность сельского населения;</a:t>
            </a:r>
          </a:p>
          <a:p>
            <a:pPr>
              <a:buNone/>
            </a:pPr>
            <a:r>
              <a:rPr lang="ru-RU" dirty="0" smtClean="0"/>
              <a:t>- Пассивность сельского населения;</a:t>
            </a:r>
          </a:p>
          <a:p>
            <a:pPr>
              <a:buNone/>
            </a:pPr>
            <a:r>
              <a:rPr lang="ru-RU" dirty="0" smtClean="0"/>
              <a:t>- Проблемы трудоустройства;</a:t>
            </a:r>
          </a:p>
          <a:p>
            <a:pPr>
              <a:buNone/>
            </a:pPr>
            <a:r>
              <a:rPr lang="ru-RU" dirty="0" smtClean="0"/>
              <a:t>- Нацеленность выпускников на высшее образование и непромышленные профессии.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Анализ СКС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1357298"/>
            <a:ext cx="8229600" cy="5272110"/>
          </a:xfrm>
        </p:spPr>
        <p:txBody>
          <a:bodyPr numCol="2"/>
          <a:lstStyle/>
          <a:p>
            <a:pPr lvl="1">
              <a:buNone/>
            </a:pPr>
            <a:r>
              <a:rPr lang="ru-RU" sz="1600" b="1" dirty="0" smtClean="0">
                <a:solidFill>
                  <a:schemeClr val="tx1">
                    <a:lumMod val="50000"/>
                  </a:schemeClr>
                </a:solidFill>
              </a:rPr>
              <a:t>Социальная и культурно-национальная</a:t>
            </a:r>
            <a:endParaRPr lang="ru-RU" sz="1600" dirty="0" smtClean="0">
              <a:solidFill>
                <a:schemeClr val="tx1">
                  <a:lumMod val="50000"/>
                </a:schemeClr>
              </a:solidFill>
            </a:endParaRPr>
          </a:p>
          <a:p>
            <a:pPr>
              <a:buNone/>
            </a:pPr>
            <a:r>
              <a:rPr lang="ru-RU" sz="1600" dirty="0" smtClean="0">
                <a:solidFill>
                  <a:schemeClr val="tx1">
                    <a:lumMod val="50000"/>
                  </a:schemeClr>
                </a:solidFill>
              </a:rPr>
              <a:t>Численность населения – 422</a:t>
            </a:r>
          </a:p>
          <a:p>
            <a:pPr>
              <a:buNone/>
            </a:pPr>
            <a:r>
              <a:rPr lang="ru-RU" sz="1600" dirty="0" smtClean="0">
                <a:solidFill>
                  <a:schemeClr val="tx1">
                    <a:lumMod val="50000"/>
                  </a:schemeClr>
                </a:solidFill>
              </a:rPr>
              <a:t>Средний заработок -  8423 рублей</a:t>
            </a:r>
          </a:p>
          <a:p>
            <a:pPr>
              <a:buNone/>
            </a:pPr>
            <a:r>
              <a:rPr lang="ru-RU" sz="1600" dirty="0" smtClean="0">
                <a:solidFill>
                  <a:schemeClr val="tx1">
                    <a:lumMod val="50000"/>
                  </a:schemeClr>
                </a:solidFill>
              </a:rPr>
              <a:t>Всего безработных -  6 </a:t>
            </a:r>
          </a:p>
          <a:p>
            <a:pPr>
              <a:buNone/>
            </a:pPr>
            <a:r>
              <a:rPr lang="ru-RU" sz="1600" dirty="0" smtClean="0">
                <a:solidFill>
                  <a:schemeClr val="tx1">
                    <a:lumMod val="50000"/>
                  </a:schemeClr>
                </a:solidFill>
              </a:rPr>
              <a:t>из них состоят на учете и получают пособие безработицы –  6</a:t>
            </a:r>
          </a:p>
          <a:p>
            <a:pPr>
              <a:buNone/>
            </a:pPr>
            <a:r>
              <a:rPr lang="ru-RU" sz="1600" dirty="0" smtClean="0">
                <a:solidFill>
                  <a:schemeClr val="tx1">
                    <a:lumMod val="50000"/>
                  </a:schemeClr>
                </a:solidFill>
              </a:rPr>
              <a:t>Всего семей – 138</a:t>
            </a:r>
          </a:p>
          <a:p>
            <a:pPr>
              <a:buNone/>
            </a:pPr>
            <a:r>
              <a:rPr lang="ru-RU" sz="1600" dirty="0" smtClean="0">
                <a:solidFill>
                  <a:schemeClr val="tx1">
                    <a:lumMod val="50000"/>
                  </a:schemeClr>
                </a:solidFill>
              </a:rPr>
              <a:t>Малообеспеченные семьи – 30 (до пенсионного возраста)</a:t>
            </a:r>
          </a:p>
          <a:p>
            <a:pPr>
              <a:buNone/>
            </a:pPr>
            <a:endParaRPr lang="ru-RU" sz="1600" dirty="0" smtClean="0">
              <a:solidFill>
                <a:schemeClr val="tx1">
                  <a:lumMod val="50000"/>
                </a:schemeClr>
              </a:solidFill>
            </a:endParaRPr>
          </a:p>
          <a:p>
            <a:pPr>
              <a:buNone/>
            </a:pPr>
            <a:endParaRPr lang="ru-RU" sz="1600" dirty="0" smtClean="0">
              <a:solidFill>
                <a:schemeClr val="tx1">
                  <a:lumMod val="50000"/>
                </a:schemeClr>
              </a:solidFill>
            </a:endParaRPr>
          </a:p>
          <a:p>
            <a:pPr>
              <a:buNone/>
            </a:pPr>
            <a:endParaRPr lang="ru-RU" sz="1600" dirty="0" smtClean="0">
              <a:solidFill>
                <a:schemeClr val="tx1">
                  <a:lumMod val="50000"/>
                </a:schemeClr>
              </a:solidFill>
            </a:endParaRPr>
          </a:p>
          <a:p>
            <a:pPr>
              <a:buNone/>
            </a:pPr>
            <a:endParaRPr lang="ru-RU" sz="1600" dirty="0" smtClean="0">
              <a:solidFill>
                <a:schemeClr val="tx1">
                  <a:lumMod val="50000"/>
                </a:schemeClr>
              </a:solidFill>
            </a:endParaRPr>
          </a:p>
          <a:p>
            <a:pPr>
              <a:buNone/>
            </a:pPr>
            <a:endParaRPr lang="ru-RU" sz="1600" dirty="0" smtClean="0">
              <a:solidFill>
                <a:schemeClr val="tx1">
                  <a:lumMod val="50000"/>
                </a:schemeClr>
              </a:solidFill>
            </a:endParaRPr>
          </a:p>
          <a:p>
            <a:pPr>
              <a:buNone/>
            </a:pPr>
            <a:endParaRPr lang="ru-RU" sz="1600" dirty="0" smtClean="0">
              <a:solidFill>
                <a:schemeClr val="tx1">
                  <a:lumMod val="50000"/>
                </a:schemeClr>
              </a:solidFill>
            </a:endParaRPr>
          </a:p>
          <a:p>
            <a:pPr>
              <a:buNone/>
            </a:pPr>
            <a:endParaRPr lang="ru-RU" sz="1600" dirty="0" smtClean="0">
              <a:solidFill>
                <a:schemeClr val="tx1">
                  <a:lumMod val="50000"/>
                </a:schemeClr>
              </a:solidFill>
            </a:endParaRPr>
          </a:p>
          <a:p>
            <a:pPr>
              <a:buNone/>
            </a:pPr>
            <a:endParaRPr lang="ru-RU" sz="1600" dirty="0" smtClean="0">
              <a:solidFill>
                <a:schemeClr val="tx1">
                  <a:lumMod val="50000"/>
                </a:schemeClr>
              </a:solidFill>
            </a:endParaRPr>
          </a:p>
          <a:p>
            <a:pPr lvl="1">
              <a:buNone/>
            </a:pPr>
            <a:r>
              <a:rPr lang="ru-RU" sz="1600" b="1" dirty="0" smtClean="0">
                <a:solidFill>
                  <a:schemeClr val="tx1">
                    <a:lumMod val="50000"/>
                  </a:schemeClr>
                </a:solidFill>
              </a:rPr>
              <a:t>Образование </a:t>
            </a:r>
            <a:endParaRPr lang="ru-RU" sz="1600" dirty="0" smtClean="0">
              <a:solidFill>
                <a:schemeClr val="tx1">
                  <a:lumMod val="50000"/>
                </a:schemeClr>
              </a:solidFill>
            </a:endParaRPr>
          </a:p>
          <a:p>
            <a:pPr>
              <a:buNone/>
            </a:pPr>
            <a:r>
              <a:rPr lang="ru-RU" sz="1600" dirty="0" smtClean="0">
                <a:solidFill>
                  <a:schemeClr val="tx1">
                    <a:lumMod val="50000"/>
                  </a:schemeClr>
                </a:solidFill>
              </a:rPr>
              <a:t>Взрослое население:  всего –  302</a:t>
            </a:r>
          </a:p>
          <a:p>
            <a:pPr>
              <a:buNone/>
            </a:pPr>
            <a:r>
              <a:rPr lang="ru-RU" sz="1600" dirty="0" smtClean="0">
                <a:solidFill>
                  <a:schemeClr val="tx1">
                    <a:lumMod val="50000"/>
                  </a:schemeClr>
                </a:solidFill>
              </a:rPr>
              <a:t>Высшее образование – 45</a:t>
            </a:r>
          </a:p>
          <a:p>
            <a:pPr>
              <a:buNone/>
            </a:pPr>
            <a:r>
              <a:rPr lang="ru-RU" sz="1600" dirty="0" smtClean="0">
                <a:solidFill>
                  <a:schemeClr val="tx1">
                    <a:lumMod val="50000"/>
                  </a:schemeClr>
                </a:solidFill>
              </a:rPr>
              <a:t>Незаконченное высшее – 6</a:t>
            </a:r>
          </a:p>
          <a:p>
            <a:pPr>
              <a:buNone/>
            </a:pPr>
            <a:r>
              <a:rPr lang="ru-RU" sz="1600" dirty="0" smtClean="0">
                <a:solidFill>
                  <a:schemeClr val="tx1">
                    <a:lumMod val="50000"/>
                  </a:schemeClr>
                </a:solidFill>
              </a:rPr>
              <a:t>Начальное профессиональное – 64</a:t>
            </a:r>
          </a:p>
          <a:p>
            <a:pPr>
              <a:buNone/>
            </a:pPr>
            <a:r>
              <a:rPr lang="ru-RU" sz="1600" dirty="0" smtClean="0">
                <a:solidFill>
                  <a:schemeClr val="tx1">
                    <a:lumMod val="50000"/>
                  </a:schemeClr>
                </a:solidFill>
              </a:rPr>
              <a:t>Среднее специальное – 42</a:t>
            </a:r>
          </a:p>
          <a:p>
            <a:pPr>
              <a:buNone/>
            </a:pPr>
            <a:r>
              <a:rPr lang="ru-RU" sz="1600" dirty="0" smtClean="0">
                <a:solidFill>
                  <a:schemeClr val="tx1">
                    <a:lumMod val="50000"/>
                  </a:schemeClr>
                </a:solidFill>
              </a:rPr>
              <a:t>Среднее образование – 40</a:t>
            </a:r>
          </a:p>
          <a:p>
            <a:pPr>
              <a:buNone/>
            </a:pPr>
            <a:r>
              <a:rPr lang="ru-RU" sz="1600" dirty="0" smtClean="0">
                <a:solidFill>
                  <a:schemeClr val="tx1">
                    <a:lumMod val="50000"/>
                  </a:schemeClr>
                </a:solidFill>
              </a:rPr>
              <a:t>С неполным средним образованием – 39</a:t>
            </a:r>
          </a:p>
          <a:p>
            <a:pPr>
              <a:buNone/>
            </a:pPr>
            <a:endParaRPr lang="ru-RU" sz="1600" dirty="0" smtClean="0">
              <a:solidFill>
                <a:schemeClr val="tx1">
                  <a:lumMod val="50000"/>
                </a:schemeClr>
              </a:solidFill>
            </a:endParaRPr>
          </a:p>
          <a:p>
            <a:pPr>
              <a:buNone/>
            </a:pPr>
            <a:endParaRPr lang="ru-RU" sz="1600" dirty="0" smtClean="0">
              <a:solidFill>
                <a:schemeClr val="tx1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Анализ СКС</a:t>
            </a:r>
            <a:endParaRPr lang="ru-RU" dirty="0"/>
          </a:p>
        </p:txBody>
      </p:sp>
      <p:sp>
        <p:nvSpPr>
          <p:cNvPr id="37890" name="Rectangle 2"/>
          <p:cNvSpPr>
            <a:spLocks noChangeArrowheads="1"/>
          </p:cNvSpPr>
          <p:nvPr/>
        </p:nvSpPr>
        <p:spPr bwMode="auto">
          <a:xfrm>
            <a:off x="0" y="5429264"/>
            <a:ext cx="45720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Каков уровень активности населения для улучшения уровня жизни и решения проблем села?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37889" name="Object 1"/>
          <p:cNvGraphicFramePr>
            <a:graphicFrameLocks noChangeAspect="1"/>
          </p:cNvGraphicFramePr>
          <p:nvPr/>
        </p:nvGraphicFramePr>
        <p:xfrm>
          <a:off x="0" y="928670"/>
          <a:ext cx="4643438" cy="3857652"/>
        </p:xfrm>
        <a:graphic>
          <a:graphicData uri="http://schemas.openxmlformats.org/presentationml/2006/ole">
            <p:oleObj spid="_x0000_s37889" name="Диаграмма" r:id="rId3" imgW="4981457" imgH="2800485" progId="MSGraph.Chart.8">
              <p:embed/>
            </p:oleObj>
          </a:graphicData>
        </a:graphic>
      </p:graphicFrame>
      <p:sp>
        <p:nvSpPr>
          <p:cNvPr id="37892" name="Rectangle 4"/>
          <p:cNvSpPr>
            <a:spLocks noChangeArrowheads="1"/>
          </p:cNvSpPr>
          <p:nvPr/>
        </p:nvSpPr>
        <p:spPr bwMode="auto">
          <a:xfrm>
            <a:off x="4857752" y="5429264"/>
            <a:ext cx="428624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каких кадрах нуждается наше село?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37891" name="Object 3"/>
          <p:cNvGraphicFramePr>
            <a:graphicFrameLocks noChangeAspect="1"/>
          </p:cNvGraphicFramePr>
          <p:nvPr/>
        </p:nvGraphicFramePr>
        <p:xfrm>
          <a:off x="3714744" y="928670"/>
          <a:ext cx="5952700" cy="4429156"/>
        </p:xfrm>
        <a:graphic>
          <a:graphicData uri="http://schemas.openxmlformats.org/presentationml/2006/ole">
            <p:oleObj spid="_x0000_s37891" name="Диаграмма" r:id="rId4" imgW="6372208" imgH="2914785" progId="MSGraph.Chart.8">
              <p:embed/>
            </p:oleObj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00232" y="327025"/>
            <a:ext cx="6915168" cy="56356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b="1" dirty="0" smtClean="0"/>
              <a:t>Показатели результативности проекта</a:t>
            </a:r>
            <a:endParaRPr lang="ru-RU" sz="2800" b="1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42876" y="1142984"/>
          <a:ext cx="8858280" cy="5160940"/>
        </p:xfrm>
        <a:graphic>
          <a:graphicData uri="http://schemas.openxmlformats.org/drawingml/2006/table">
            <a:tbl>
              <a:tblPr/>
              <a:tblGrid>
                <a:gridCol w="8858280"/>
              </a:tblGrid>
              <a:tr h="355573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Рост занятости населения</a:t>
                      </a: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3474" marR="53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79268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Приобретение участниками проекта навыков социального поведения, общения, умения договариваться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474" marR="53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5981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Рост </a:t>
                      </a:r>
                      <a:r>
                        <a:rPr lang="ru-RU" sz="1600" b="1" dirty="0" smtClean="0">
                          <a:latin typeface="Times New Roman"/>
                          <a:ea typeface="Calibri"/>
                          <a:cs typeface="Times New Roman"/>
                        </a:rPr>
                        <a:t>поступления </a:t>
                      </a: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абитуриентов  в ГГТ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474" marR="53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5981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i="0" dirty="0" smtClean="0">
                          <a:latin typeface="Times New Roman"/>
                          <a:ea typeface="Calibri"/>
                          <a:cs typeface="Times New Roman"/>
                        </a:rPr>
                        <a:t>Количество новых моделей курсов</a:t>
                      </a:r>
                      <a:endParaRPr lang="ru-RU" sz="1600" b="1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474" marR="53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3878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Охват учащихся, студентов, преподавателей, жителей села по исследуемой проблеме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474" marR="53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5981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Сохранность контингента студентов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474" marR="53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79268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Горно-геологический техникум выпускает квалифицированных специалистов  для развития села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474" marR="53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18357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Техникум активно использует имеющуюся материально-техническую базу, интеллектуально-педагогические </a:t>
                      </a:r>
                      <a:r>
                        <a:rPr lang="ru-RU" sz="1600" b="1" dirty="0" smtClean="0">
                          <a:latin typeface="Times New Roman"/>
                          <a:ea typeface="Calibri"/>
                          <a:cs typeface="Times New Roman"/>
                        </a:rPr>
                        <a:t>ресурсы. Появление новых курсов, семинаров для жителей села</a:t>
                      </a:r>
                      <a:r>
                        <a:rPr lang="ru-RU" sz="1600" b="1" baseline="0" dirty="0" smtClean="0">
                          <a:latin typeface="Times New Roman"/>
                          <a:ea typeface="Calibri"/>
                          <a:cs typeface="Times New Roman"/>
                        </a:rPr>
                        <a:t> на базе ГГТ</a:t>
                      </a:r>
                      <a:endParaRPr lang="ru-RU" sz="1600" b="1" dirty="0" smtClean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474" marR="53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5981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Успешное участие в конкурсе инновационных проектов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474" marR="53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5981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Разработанные программы и формы обучения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474" marR="53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Перспектива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371600"/>
          <a:ext cx="8229600" cy="4876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cxnSp>
        <p:nvCxnSpPr>
          <p:cNvPr id="9" name="Прямая со стрелкой 8"/>
          <p:cNvCxnSpPr/>
          <p:nvPr/>
        </p:nvCxnSpPr>
        <p:spPr>
          <a:xfrm rot="5400000">
            <a:off x="5572132" y="3786190"/>
            <a:ext cx="642942" cy="214314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>
            <a:off x="5143504" y="1785926"/>
            <a:ext cx="571504" cy="500066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rot="10800000" flipV="1">
            <a:off x="3929058" y="5357826"/>
            <a:ext cx="1071570" cy="285752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200" dirty="0" smtClean="0"/>
              <a:t>Прогнозируемые результаты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981200"/>
            <a:ext cx="8229600" cy="3805254"/>
          </a:xfrm>
        </p:spPr>
        <p:txBody>
          <a:bodyPr/>
          <a:lstStyle/>
          <a:p>
            <a:r>
              <a:rPr lang="ru-RU" dirty="0" smtClean="0"/>
              <a:t> разработки моделей профессиональной подготовки </a:t>
            </a:r>
          </a:p>
          <a:p>
            <a:pPr>
              <a:buNone/>
            </a:pPr>
            <a:endParaRPr lang="ru-RU" dirty="0" smtClean="0"/>
          </a:p>
          <a:p>
            <a:r>
              <a:rPr lang="ru-RU" dirty="0" smtClean="0"/>
              <a:t>рост занятости сельского населения</a:t>
            </a:r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МОДЕЛИ (ИДЕИ)</a:t>
            </a:r>
            <a:endParaRPr lang="ru-RU" b="1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1000108"/>
          <a:ext cx="9144000" cy="58578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/>
                <a:gridCol w="3048000"/>
                <a:gridCol w="3048000"/>
              </a:tblGrid>
              <a:tr h="1204192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Профориентация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Профессиональное</a:t>
                      </a:r>
                      <a:r>
                        <a:rPr lang="ru-RU" baseline="0" dirty="0" smtClean="0"/>
                        <a:t> </a:t>
                      </a:r>
                      <a:r>
                        <a:rPr lang="ru-RU" dirty="0" smtClean="0"/>
                        <a:t>обучение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Профессиональная</a:t>
                      </a:r>
                      <a:r>
                        <a:rPr lang="ru-RU" baseline="0" dirty="0" smtClean="0"/>
                        <a:t> подготовка</a:t>
                      </a:r>
                      <a:endParaRPr lang="ru-RU" dirty="0"/>
                    </a:p>
                  </a:txBody>
                  <a:tcPr/>
                </a:tc>
              </a:tr>
              <a:tr h="859242">
                <a:tc>
                  <a:txBody>
                    <a:bodyPr/>
                    <a:lstStyle/>
                    <a:p>
                      <a:r>
                        <a:rPr lang="ru-RU" sz="1600" b="1" dirty="0" smtClean="0"/>
                        <a:t>Десант </a:t>
                      </a:r>
                      <a:endParaRPr lang="ru-RU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dirty="0" smtClean="0"/>
                        <a:t>Очное (действует)</a:t>
                      </a:r>
                      <a:endParaRPr lang="ru-RU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dirty="0" smtClean="0"/>
                        <a:t>Модель выездных курсов (проект) с. Тополиное</a:t>
                      </a:r>
                      <a:endParaRPr lang="ru-RU" sz="1600" b="1" dirty="0"/>
                    </a:p>
                  </a:txBody>
                  <a:tcPr/>
                </a:tc>
              </a:tr>
              <a:tr h="859242">
                <a:tc>
                  <a:txBody>
                    <a:bodyPr/>
                    <a:lstStyle/>
                    <a:p>
                      <a:r>
                        <a:rPr lang="ru-RU" sz="1600" b="1" dirty="0" smtClean="0"/>
                        <a:t>Прямой разговор (социальные</a:t>
                      </a:r>
                      <a:r>
                        <a:rPr lang="ru-RU" sz="1600" b="1" baseline="0" dirty="0" smtClean="0"/>
                        <a:t> заказчики и студенты</a:t>
                      </a:r>
                      <a:r>
                        <a:rPr lang="ru-RU" sz="1600" b="1" dirty="0" smtClean="0"/>
                        <a:t>)</a:t>
                      </a:r>
                      <a:endParaRPr lang="ru-RU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dirty="0" smtClean="0"/>
                        <a:t>Заочное (проект)</a:t>
                      </a:r>
                      <a:endParaRPr lang="ru-RU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dirty="0" smtClean="0"/>
                        <a:t>Краткосрочные курсы (проект)</a:t>
                      </a:r>
                      <a:endParaRPr lang="ru-RU" sz="1600" b="1" dirty="0"/>
                    </a:p>
                  </a:txBody>
                  <a:tcPr/>
                </a:tc>
              </a:tr>
              <a:tr h="859242">
                <a:tc>
                  <a:txBody>
                    <a:bodyPr/>
                    <a:lstStyle/>
                    <a:p>
                      <a:r>
                        <a:rPr lang="ru-RU" sz="1600" b="1" dirty="0" smtClean="0"/>
                        <a:t>День открытых дверей (молодежь и старшеклассники)</a:t>
                      </a:r>
                      <a:endParaRPr lang="ru-RU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dirty="0" smtClean="0"/>
                        <a:t>На базе 9 классов (проект)</a:t>
                      </a:r>
                      <a:endParaRPr lang="ru-RU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dirty="0" smtClean="0"/>
                        <a:t>Дистанционные курсы (возможно </a:t>
                      </a:r>
                      <a:r>
                        <a:rPr lang="ru-RU" sz="1600" b="1" dirty="0" err="1" smtClean="0"/>
                        <a:t>онлайн</a:t>
                      </a:r>
                      <a:r>
                        <a:rPr lang="ru-RU" sz="1600" b="1" dirty="0" smtClean="0"/>
                        <a:t> обучение) проект</a:t>
                      </a:r>
                      <a:endParaRPr lang="ru-RU" sz="1600" b="1" dirty="0"/>
                    </a:p>
                  </a:txBody>
                  <a:tcPr/>
                </a:tc>
              </a:tr>
              <a:tr h="697667">
                <a:tc>
                  <a:txBody>
                    <a:bodyPr/>
                    <a:lstStyle/>
                    <a:p>
                      <a:r>
                        <a:rPr lang="ru-RU" sz="1600" b="1" dirty="0" smtClean="0"/>
                        <a:t>Экскурсии</a:t>
                      </a:r>
                      <a:endParaRPr lang="ru-RU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dirty="0" smtClean="0"/>
                        <a:t>Курсы дуального образования (проект)</a:t>
                      </a:r>
                      <a:endParaRPr lang="ru-RU" sz="1600" b="1" dirty="0"/>
                    </a:p>
                  </a:txBody>
                  <a:tcPr/>
                </a:tc>
              </a:tr>
              <a:tr h="1378307">
                <a:tc>
                  <a:txBody>
                    <a:bodyPr/>
                    <a:lstStyle/>
                    <a:p>
                      <a:r>
                        <a:rPr lang="ru-RU" sz="1600" b="1" dirty="0" smtClean="0"/>
                        <a:t>Музей (разработанный проект виртуальный музей) в </a:t>
                      </a:r>
                      <a:r>
                        <a:rPr lang="ru-RU" sz="1600" b="1" dirty="0" err="1" smtClean="0"/>
                        <a:t>республ</a:t>
                      </a:r>
                      <a:r>
                        <a:rPr lang="ru-RU" sz="1600" b="1" dirty="0" smtClean="0"/>
                        <a:t>. НПК 3 место</a:t>
                      </a:r>
                      <a:endParaRPr lang="ru-RU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 b="1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Разработка моделей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Модели разрабатываются творческими группами преподавателей ГГТ</a:t>
            </a:r>
          </a:p>
          <a:p>
            <a:endParaRPr lang="ru-RU" dirty="0" smtClean="0"/>
          </a:p>
          <a:p>
            <a:r>
              <a:rPr lang="ru-RU" dirty="0" smtClean="0"/>
              <a:t>Проекты моделей участвуют в конкурсе проектов ГГТ</a:t>
            </a:r>
          </a:p>
          <a:p>
            <a:endParaRPr lang="ru-RU" dirty="0" smtClean="0"/>
          </a:p>
          <a:p>
            <a:r>
              <a:rPr lang="ru-RU" dirty="0" smtClean="0"/>
              <a:t>Разрабатывается Положение конкурса</a:t>
            </a: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Актуальность</a:t>
            </a:r>
            <a:endParaRPr lang="ru-RU" b="1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1285860"/>
          <a:ext cx="9144000" cy="49291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72000"/>
                <a:gridCol w="4572000"/>
              </a:tblGrid>
              <a:tr h="785476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Мега - проекты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Год Села</a:t>
                      </a:r>
                      <a:endParaRPr lang="ru-RU" sz="2400" dirty="0"/>
                    </a:p>
                  </a:txBody>
                  <a:tcPr/>
                </a:tc>
              </a:tr>
              <a:tr h="1381241">
                <a:tc>
                  <a:txBody>
                    <a:bodyPr/>
                    <a:lstStyle/>
                    <a:p>
                      <a:r>
                        <a:rPr lang="ru-RU" dirty="0" smtClean="0"/>
                        <a:t>- Сибирь,</a:t>
                      </a:r>
                      <a:r>
                        <a:rPr lang="ru-RU" baseline="0" dirty="0" smtClean="0"/>
                        <a:t> Дальний Восток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- Сохранение и возрождение села</a:t>
                      </a:r>
                      <a:endParaRPr lang="ru-RU" dirty="0"/>
                    </a:p>
                  </a:txBody>
                  <a:tcPr/>
                </a:tc>
              </a:tr>
              <a:tr h="1381241">
                <a:tc>
                  <a:txBody>
                    <a:bodyPr/>
                    <a:lstStyle/>
                    <a:p>
                      <a:r>
                        <a:rPr lang="ru-RU" dirty="0" smtClean="0"/>
                        <a:t>- </a:t>
                      </a:r>
                      <a:r>
                        <a:rPr lang="ru-RU" dirty="0" err="1" smtClean="0"/>
                        <a:t>Востребованность</a:t>
                      </a:r>
                      <a:r>
                        <a:rPr lang="ru-RU" dirty="0" smtClean="0"/>
                        <a:t> в кадрах, специалистах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- Повышение качества жизни на селе, в районе</a:t>
                      </a:r>
                    </a:p>
                    <a:p>
                      <a:endParaRPr lang="ru-RU" dirty="0"/>
                    </a:p>
                  </a:txBody>
                  <a:tcPr/>
                </a:tc>
              </a:tr>
              <a:tr h="1381241">
                <a:tc>
                  <a:txBody>
                    <a:bodyPr/>
                    <a:lstStyle/>
                    <a:p>
                      <a:r>
                        <a:rPr lang="ru-RU" dirty="0" smtClean="0"/>
                        <a:t>- Рабочие места, высокий доход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- Привлечение жителей села к производству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dirty="0" smtClean="0"/>
              <a:t>Анализ работы СКС в районе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357298"/>
            <a:ext cx="8686800" cy="5319730"/>
          </a:xfrm>
        </p:spPr>
        <p:txBody>
          <a:bodyPr/>
          <a:lstStyle/>
          <a:p>
            <a:pPr>
              <a:buNone/>
            </a:pPr>
            <a:r>
              <a:rPr lang="ru-RU" sz="2000" dirty="0" smtClean="0"/>
              <a:t>Поступление выпускников</a:t>
            </a:r>
          </a:p>
          <a:p>
            <a:pPr>
              <a:buNone/>
            </a:pPr>
            <a:r>
              <a:rPr lang="ru-RU" sz="2000" dirty="0" smtClean="0"/>
              <a:t>промышленного поселка </a:t>
            </a:r>
            <a:r>
              <a:rPr lang="ru-RU" sz="2000" dirty="0" err="1" smtClean="0"/>
              <a:t>Джебарики-Хая</a:t>
            </a:r>
            <a:endParaRPr lang="ru-RU" sz="2000" dirty="0" smtClean="0"/>
          </a:p>
          <a:p>
            <a:pPr>
              <a:buNone/>
            </a:pPr>
            <a:endParaRPr lang="ru-RU" sz="2000" dirty="0" smtClean="0"/>
          </a:p>
          <a:p>
            <a:pPr>
              <a:buNone/>
            </a:pPr>
            <a:endParaRPr lang="ru-RU" sz="2000" dirty="0" smtClean="0"/>
          </a:p>
          <a:p>
            <a:pPr>
              <a:buNone/>
            </a:pPr>
            <a:endParaRPr lang="ru-RU" sz="2000" dirty="0" smtClean="0"/>
          </a:p>
          <a:p>
            <a:pPr>
              <a:buNone/>
            </a:pPr>
            <a:endParaRPr lang="ru-RU" sz="2000" dirty="0" smtClean="0"/>
          </a:p>
          <a:p>
            <a:pPr>
              <a:buNone/>
            </a:pPr>
            <a:endParaRPr lang="ru-RU" sz="2000" dirty="0" smtClean="0"/>
          </a:p>
          <a:p>
            <a:pPr>
              <a:buNone/>
            </a:pPr>
            <a:endParaRPr lang="ru-RU" sz="2000" dirty="0" smtClean="0"/>
          </a:p>
          <a:p>
            <a:pPr>
              <a:buNone/>
            </a:pPr>
            <a:endParaRPr lang="ru-RU" sz="2000" dirty="0" smtClean="0"/>
          </a:p>
          <a:p>
            <a:pPr>
              <a:buNone/>
            </a:pPr>
            <a:endParaRPr lang="ru-RU" sz="2000" dirty="0" smtClean="0"/>
          </a:p>
          <a:p>
            <a:pPr>
              <a:buNone/>
            </a:pPr>
            <a:endParaRPr lang="ru-RU" sz="2000" dirty="0" smtClean="0"/>
          </a:p>
          <a:p>
            <a:pPr>
              <a:buNone/>
            </a:pPr>
            <a:endParaRPr lang="ru-RU" sz="2000" dirty="0" smtClean="0"/>
          </a:p>
          <a:p>
            <a:pPr>
              <a:buNone/>
            </a:pPr>
            <a:r>
              <a:rPr lang="ru-RU" sz="2000" dirty="0" smtClean="0"/>
              <a:t>	</a:t>
            </a:r>
            <a:r>
              <a:rPr lang="ru-RU" sz="2000" dirty="0" smtClean="0"/>
              <a:t>					Поступление </a:t>
            </a:r>
            <a:r>
              <a:rPr lang="ru-RU" sz="2000" dirty="0" smtClean="0"/>
              <a:t>выпускников</a:t>
            </a:r>
          </a:p>
          <a:p>
            <a:pPr>
              <a:buNone/>
            </a:pPr>
            <a:r>
              <a:rPr lang="ru-RU" sz="2000" dirty="0" smtClean="0"/>
              <a:t> </a:t>
            </a:r>
            <a:r>
              <a:rPr lang="ru-RU" sz="2000" dirty="0" smtClean="0"/>
              <a:t>						</a:t>
            </a:r>
            <a:r>
              <a:rPr lang="ru-RU" sz="2000" dirty="0" err="1" smtClean="0"/>
              <a:t>Крест-Хальдажайской</a:t>
            </a:r>
            <a:r>
              <a:rPr lang="ru-RU" sz="2000" dirty="0" smtClean="0"/>
              <a:t> </a:t>
            </a:r>
            <a:r>
              <a:rPr lang="ru-RU" sz="2000" dirty="0" smtClean="0"/>
              <a:t>СОШ</a:t>
            </a:r>
          </a:p>
          <a:p>
            <a:pPr>
              <a:buNone/>
            </a:pPr>
            <a:endParaRPr lang="ru-RU" sz="2000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sz="2000" dirty="0" smtClean="0"/>
          </a:p>
          <a:p>
            <a:pPr>
              <a:buNone/>
            </a:pPr>
            <a:endParaRPr lang="ru-RU" sz="2000" dirty="0" smtClean="0"/>
          </a:p>
        </p:txBody>
      </p:sp>
      <p:graphicFrame>
        <p:nvGraphicFramePr>
          <p:cNvPr id="4" name="Диаграмма 3"/>
          <p:cNvGraphicFramePr/>
          <p:nvPr/>
        </p:nvGraphicFramePr>
        <p:xfrm>
          <a:off x="-571536" y="2071678"/>
          <a:ext cx="5286380" cy="51435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Диаграмма 4"/>
          <p:cNvGraphicFramePr/>
          <p:nvPr/>
        </p:nvGraphicFramePr>
        <p:xfrm>
          <a:off x="4143372" y="2285992"/>
          <a:ext cx="5000628" cy="51752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428604"/>
            <a:ext cx="8229600" cy="85725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b="1" dirty="0" smtClean="0"/>
              <a:t>Цель </a:t>
            </a:r>
            <a:r>
              <a:rPr lang="ru-RU" sz="3100" b="1" dirty="0">
                <a:solidFill>
                  <a:schemeClr val="accent1">
                    <a:lumMod val="50000"/>
                  </a:schemeClr>
                </a:solidFill>
              </a:rPr>
              <a:t/>
            </a:r>
            <a:br>
              <a:rPr lang="ru-RU" sz="3100" b="1" dirty="0">
                <a:solidFill>
                  <a:schemeClr val="accent1">
                    <a:lumMod val="50000"/>
                  </a:schemeClr>
                </a:solidFill>
              </a:rPr>
            </a:br>
            <a:endParaRPr lang="ru-RU" sz="31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00034" y="2643182"/>
            <a:ext cx="8215370" cy="4445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  <a:buFont typeface="Wingdings" pitchFamily="2" charset="2"/>
              <a:buChar char="v"/>
            </a:pPr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 провести </a:t>
            </a:r>
            <a:r>
              <a:rPr lang="ru-RU" sz="2800" dirty="0" err="1" smtClean="0">
                <a:solidFill>
                  <a:schemeClr val="accent1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социокультурный</a:t>
            </a:r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 анализ населения;</a:t>
            </a:r>
          </a:p>
          <a:p>
            <a:pPr algn="just">
              <a:lnSpc>
                <a:spcPct val="115000"/>
              </a:lnSpc>
              <a:buFont typeface="Wingdings" pitchFamily="2" charset="2"/>
              <a:buChar char="v"/>
            </a:pPr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 разработать модели профессиональной подготовки для населения и модели </a:t>
            </a:r>
            <a:r>
              <a:rPr lang="ru-RU" sz="2800" dirty="0" err="1" smtClean="0">
                <a:solidFill>
                  <a:schemeClr val="accent1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профориентационной</a:t>
            </a:r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 работы;</a:t>
            </a:r>
            <a:endParaRPr lang="ru-RU" sz="2800" dirty="0" smtClean="0">
              <a:solidFill>
                <a:schemeClr val="accent1">
                  <a:lumMod val="50000"/>
                </a:schemeClr>
              </a:solidFill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buFont typeface="Wingdings" pitchFamily="2" charset="2"/>
              <a:buChar char="v"/>
            </a:pPr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 организация и проведение мероприятий по профессиональной подготовке сельского населения;</a:t>
            </a:r>
          </a:p>
          <a:p>
            <a:pPr algn="just">
              <a:lnSpc>
                <a:spcPct val="115000"/>
              </a:lnSpc>
              <a:buFont typeface="Wingdings" pitchFamily="2" charset="2"/>
              <a:buChar char="v"/>
            </a:pPr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 обобщение и распространение опыта работы.</a:t>
            </a:r>
            <a:endParaRPr lang="ru-RU" sz="2800" dirty="0" smtClean="0">
              <a:solidFill>
                <a:schemeClr val="accent1">
                  <a:lumMod val="50000"/>
                </a:schemeClr>
              </a:solidFill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buFont typeface="Wingdings" pitchFamily="2" charset="2"/>
              <a:buChar char="v"/>
            </a:pPr>
            <a:endParaRPr lang="ru-RU" sz="1600" dirty="0" smtClean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  <a:buFont typeface="Wingdings" pitchFamily="2" charset="2"/>
              <a:buChar char="v"/>
            </a:pPr>
            <a:endParaRPr lang="ru-RU" dirty="0" smtClean="0">
              <a:latin typeface="Times New Roman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  <a:buFont typeface="Wingdings" pitchFamily="2" charset="2"/>
              <a:buChar char="v"/>
            </a:pPr>
            <a:endParaRPr lang="ru-RU" sz="1600" dirty="0">
              <a:latin typeface="Calibri"/>
              <a:ea typeface="Calibri"/>
              <a:cs typeface="Times New Roman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 bwMode="white">
          <a:xfrm>
            <a:off x="500034" y="928670"/>
            <a:ext cx="8229600" cy="1500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 fontScale="75000" lnSpcReduction="20000"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и задачи </a:t>
            </a:r>
            <a:r>
              <a:rPr kumimoji="0" lang="ru-RU" sz="27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27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31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создание условий для привлечения жителей села к профессиональному обучению и подготовке.</a:t>
            </a:r>
            <a:br>
              <a:rPr kumimoji="0" lang="ru-RU" sz="31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3100" b="1" i="0" u="none" strike="noStrike" kern="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 bwMode="white">
          <a:xfrm>
            <a:off x="571472" y="2143116"/>
            <a:ext cx="2428892" cy="428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 fontScale="25000" lnSpcReduction="20000"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и задачи </a:t>
            </a:r>
            <a:r>
              <a:rPr kumimoji="0" lang="ru-RU" sz="27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27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112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задачи</a:t>
            </a:r>
            <a:r>
              <a:rPr kumimoji="0" lang="ru-RU" sz="112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:</a:t>
            </a:r>
            <a:endParaRPr kumimoji="0" lang="ru-RU" sz="112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Структура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500034" y="1357298"/>
          <a:ext cx="8229600" cy="4876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cxnSp>
        <p:nvCxnSpPr>
          <p:cNvPr id="9" name="Прямая со стрелкой 8"/>
          <p:cNvCxnSpPr/>
          <p:nvPr/>
        </p:nvCxnSpPr>
        <p:spPr>
          <a:xfrm rot="5400000">
            <a:off x="6143636" y="4357694"/>
            <a:ext cx="714380" cy="571504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>
            <a:off x="5857884" y="2357430"/>
            <a:ext cx="571504" cy="500066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1736" y="327025"/>
            <a:ext cx="6343664" cy="563563"/>
          </a:xfrm>
        </p:spPr>
        <p:txBody>
          <a:bodyPr/>
          <a:lstStyle/>
          <a:p>
            <a:r>
              <a:rPr lang="ru-RU" sz="2800" b="1" dirty="0" smtClean="0"/>
              <a:t>СОГЛАШЕНИЕ о сотрудничестве</a:t>
            </a:r>
            <a:endParaRPr lang="ru-RU" sz="2800" b="1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28596" y="1142984"/>
          <a:ext cx="8286808" cy="4937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71702"/>
                <a:gridCol w="6215106"/>
              </a:tblGrid>
              <a:tr h="285752">
                <a:tc>
                  <a:txBody>
                    <a:bodyPr/>
                    <a:lstStyle/>
                    <a:p>
                      <a:r>
                        <a:rPr lang="ru-RU" dirty="0" smtClean="0"/>
                        <a:t>Горно-геологический техникум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-разработка и реализация</a:t>
                      </a:r>
                      <a:r>
                        <a:rPr lang="ru-RU" baseline="0" dirty="0" smtClean="0"/>
                        <a:t> моделей привлечения сельского населения к профессиональному обучению и подготовки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b="1" dirty="0" smtClean="0"/>
                        <a:t>Ынгинская администрация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2" indent="0"/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 анализ </a:t>
                      </a:r>
                      <a:r>
                        <a:rPr lang="ru-RU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социокультурной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ситуации </a:t>
                      </a:r>
                      <a:r>
                        <a:rPr lang="ru-RU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Ынгинского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наслега;</a:t>
                      </a:r>
                      <a:endParaRPr lang="ru-RU" sz="16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lvl="2" indent="0"/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-организация и проведение совместных мероприятий по теме проекта;</a:t>
                      </a:r>
                      <a:endParaRPr lang="ru-RU" sz="16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lvl="2" indent="0"/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-предоставление информации по теме проекта.</a:t>
                      </a:r>
                      <a:endParaRPr lang="ru-RU" sz="16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b="1" dirty="0" smtClean="0"/>
                        <a:t>Ынгинская СОШ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2" indent="0"/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 анализ </a:t>
                      </a:r>
                      <a:r>
                        <a:rPr lang="ru-RU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социокультурной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ситуации </a:t>
                      </a:r>
                      <a:r>
                        <a:rPr lang="ru-RU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Ынгинского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наслега;</a:t>
                      </a:r>
                      <a:endParaRPr lang="ru-RU" sz="16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lvl="2" indent="0"/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-организация и проведение совместных мероприятий по теме проекта;</a:t>
                      </a:r>
                      <a:endParaRPr lang="ru-RU" sz="16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lvl="2" indent="0"/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-проведение совместных мероприятий по обучающим технологиям»;</a:t>
                      </a:r>
                      <a:endParaRPr lang="ru-RU" sz="16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lvl="2" indent="0"/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-предоставление материалов по мониторингу проекта.</a:t>
                      </a:r>
                      <a:endParaRPr lang="ru-RU" sz="16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5200672"/>
          </a:xfrm>
        </p:spPr>
        <p:txBody>
          <a:bodyPr/>
          <a:lstStyle/>
          <a:p>
            <a:pPr>
              <a:buNone/>
            </a:pPr>
            <a:r>
              <a:rPr lang="ru-RU" sz="1400" b="1" dirty="0">
                <a:solidFill>
                  <a:schemeClr val="accent1"/>
                </a:solidFill>
                <a:latin typeface="+mn-lt"/>
                <a:ea typeface="+mn-ea"/>
                <a:cs typeface="+mn-cs"/>
              </a:rPr>
              <a:t>Ответственные по </a:t>
            </a:r>
            <a:r>
              <a:rPr lang="ru-RU" sz="1400" b="1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rPr>
              <a:t>проектной деятельности </a:t>
            </a:r>
            <a:r>
              <a:rPr lang="ru-RU" sz="1400" b="1" dirty="0">
                <a:solidFill>
                  <a:schemeClr val="accent1"/>
                </a:solidFill>
                <a:latin typeface="+mn-lt"/>
                <a:ea typeface="+mn-ea"/>
                <a:cs typeface="+mn-cs"/>
              </a:rPr>
              <a:t>творческих </a:t>
            </a:r>
            <a:r>
              <a:rPr lang="ru-RU" sz="1400" b="1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rPr>
              <a:t>групп:</a:t>
            </a:r>
            <a:endParaRPr lang="ru-RU" sz="1400" dirty="0">
              <a:solidFill>
                <a:schemeClr val="accent1"/>
              </a:solidFill>
              <a:latin typeface="+mn-lt"/>
              <a:ea typeface="+mn-ea"/>
              <a:cs typeface="+mn-cs"/>
            </a:endParaRPr>
          </a:p>
          <a:p>
            <a:pPr>
              <a:buNone/>
            </a:pPr>
            <a:r>
              <a:rPr lang="ru-RU" sz="1400" dirty="0">
                <a:solidFill>
                  <a:schemeClr val="accent1"/>
                </a:solidFill>
                <a:latin typeface="+mn-lt"/>
                <a:ea typeface="+mn-ea"/>
                <a:cs typeface="+mn-cs"/>
              </a:rPr>
              <a:t>                             Новгородова Д.Д.	 - старший методист ГБУ РС (Я) «ГГТ»;</a:t>
            </a:r>
          </a:p>
          <a:p>
            <a:pPr>
              <a:buNone/>
            </a:pPr>
            <a:r>
              <a:rPr lang="ru-RU" sz="1400" dirty="0">
                <a:solidFill>
                  <a:schemeClr val="accent1"/>
                </a:solidFill>
                <a:latin typeface="+mn-lt"/>
                <a:ea typeface="+mn-ea"/>
                <a:cs typeface="+mn-cs"/>
              </a:rPr>
              <a:t>                             Захарова Л.Е. – зам. директора по НМР МКОУ «Ынгинская СОШ»</a:t>
            </a:r>
          </a:p>
          <a:p>
            <a:pPr>
              <a:buNone/>
            </a:pPr>
            <a:r>
              <a:rPr lang="ru-RU" sz="1400" dirty="0">
                <a:solidFill>
                  <a:schemeClr val="accent1"/>
                </a:solidFill>
                <a:latin typeface="+mn-lt"/>
                <a:ea typeface="+mn-ea"/>
                <a:cs typeface="+mn-cs"/>
              </a:rPr>
              <a:t>      </a:t>
            </a:r>
            <a:r>
              <a:rPr lang="ru-RU" sz="14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rPr>
              <a:t>                       Захаров </a:t>
            </a:r>
            <a:r>
              <a:rPr lang="ru-RU" sz="1400" dirty="0">
                <a:solidFill>
                  <a:schemeClr val="accent1"/>
                </a:solidFill>
                <a:latin typeface="+mn-lt"/>
                <a:ea typeface="+mn-ea"/>
                <a:cs typeface="+mn-cs"/>
              </a:rPr>
              <a:t>И.И. – глава МО «Ынгинский наслег</a:t>
            </a:r>
            <a:r>
              <a:rPr lang="ru-RU" sz="14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rPr>
              <a:t>».</a:t>
            </a:r>
          </a:p>
          <a:p>
            <a:pPr>
              <a:buNone/>
            </a:pPr>
            <a:r>
              <a:rPr lang="ru-RU" sz="1400" b="1" dirty="0" smtClean="0"/>
              <a:t>Состав творческих групп:</a:t>
            </a:r>
          </a:p>
          <a:p>
            <a:endParaRPr lang="ru-RU" sz="1400" b="1" dirty="0">
              <a:solidFill>
                <a:schemeClr val="accent1"/>
              </a:solidFill>
              <a:latin typeface="+mn-lt"/>
              <a:ea typeface="+mn-ea"/>
              <a:cs typeface="+mn-cs"/>
            </a:endParaRPr>
          </a:p>
          <a:p>
            <a:endParaRPr lang="ru-RU" sz="1400" b="1" dirty="0" smtClean="0"/>
          </a:p>
          <a:p>
            <a:endParaRPr lang="ru-RU" sz="1400" b="1" dirty="0">
              <a:solidFill>
                <a:schemeClr val="accent1"/>
              </a:solidFill>
              <a:latin typeface="+mn-lt"/>
              <a:ea typeface="+mn-ea"/>
              <a:cs typeface="+mn-cs"/>
            </a:endParaRPr>
          </a:p>
          <a:p>
            <a:endParaRPr lang="ru-RU" sz="1400" b="1" dirty="0" smtClean="0"/>
          </a:p>
          <a:p>
            <a:endParaRPr lang="ru-RU" sz="1400" b="1" dirty="0">
              <a:solidFill>
                <a:schemeClr val="accent1"/>
              </a:solidFill>
              <a:latin typeface="+mn-lt"/>
              <a:ea typeface="+mn-ea"/>
              <a:cs typeface="+mn-cs"/>
            </a:endParaRPr>
          </a:p>
          <a:p>
            <a:endParaRPr lang="ru-RU" sz="1400" b="1" dirty="0" smtClean="0"/>
          </a:p>
          <a:p>
            <a:endParaRPr lang="ru-RU" sz="1400" b="1" dirty="0">
              <a:solidFill>
                <a:schemeClr val="accent1"/>
              </a:solidFill>
              <a:latin typeface="+mn-lt"/>
              <a:ea typeface="+mn-ea"/>
              <a:cs typeface="+mn-cs"/>
            </a:endParaRPr>
          </a:p>
          <a:p>
            <a:endParaRPr lang="ru-RU" sz="1400" b="1" dirty="0" smtClean="0"/>
          </a:p>
          <a:p>
            <a:endParaRPr lang="ru-RU" sz="1400" b="1" dirty="0">
              <a:solidFill>
                <a:schemeClr val="accent1"/>
              </a:solidFill>
              <a:latin typeface="+mn-lt"/>
              <a:ea typeface="+mn-ea"/>
              <a:cs typeface="+mn-cs"/>
            </a:endParaRPr>
          </a:p>
          <a:p>
            <a:endParaRPr lang="ru-RU" sz="1400" b="1" dirty="0" smtClean="0"/>
          </a:p>
          <a:p>
            <a:endParaRPr lang="ru-RU" sz="1400" b="1" dirty="0">
              <a:solidFill>
                <a:schemeClr val="accent1"/>
              </a:solidFill>
              <a:latin typeface="+mn-lt"/>
              <a:ea typeface="+mn-ea"/>
              <a:cs typeface="+mn-cs"/>
            </a:endParaRPr>
          </a:p>
          <a:p>
            <a:pPr>
              <a:buNone/>
            </a:pPr>
            <a:r>
              <a:rPr lang="ru-RU" sz="1400" b="1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400" b="1" dirty="0">
                <a:solidFill>
                  <a:schemeClr val="accent1"/>
                </a:solidFill>
                <a:latin typeface="+mn-lt"/>
                <a:ea typeface="+mn-ea"/>
                <a:cs typeface="+mn-cs"/>
              </a:rPr>
              <a:t>Функции членов творческих групп:</a:t>
            </a:r>
            <a:endParaRPr lang="ru-RU" sz="1400" dirty="0">
              <a:solidFill>
                <a:schemeClr val="accent1"/>
              </a:solidFill>
              <a:latin typeface="+mn-lt"/>
              <a:ea typeface="+mn-ea"/>
              <a:cs typeface="+mn-cs"/>
            </a:endParaRPr>
          </a:p>
          <a:p>
            <a:r>
              <a:rPr lang="ru-RU" sz="1400" dirty="0">
                <a:solidFill>
                  <a:schemeClr val="accent1"/>
                </a:solidFill>
                <a:latin typeface="+mn-lt"/>
                <a:ea typeface="+mn-ea"/>
                <a:cs typeface="+mn-cs"/>
              </a:rPr>
              <a:t>-Участие в планировании	</a:t>
            </a:r>
            <a:r>
              <a:rPr lang="ru-RU" sz="14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rPr>
              <a:t>и анализе исследовательской </a:t>
            </a:r>
            <a:r>
              <a:rPr lang="ru-RU" sz="1400" dirty="0">
                <a:solidFill>
                  <a:schemeClr val="accent1"/>
                </a:solidFill>
                <a:latin typeface="+mn-lt"/>
                <a:ea typeface="+mn-ea"/>
                <a:cs typeface="+mn-cs"/>
              </a:rPr>
              <a:t>деятельности</a:t>
            </a:r>
          </a:p>
          <a:p>
            <a:r>
              <a:rPr lang="ru-RU" sz="1400" dirty="0">
                <a:solidFill>
                  <a:schemeClr val="accent1"/>
                </a:solidFill>
                <a:latin typeface="+mn-lt"/>
                <a:ea typeface="+mn-ea"/>
                <a:cs typeface="+mn-cs"/>
              </a:rPr>
              <a:t>- Организация совместных мероприятий.</a:t>
            </a:r>
          </a:p>
          <a:p>
            <a:pPr>
              <a:buNone/>
            </a:pPr>
            <a:endParaRPr lang="ru-RU" sz="1400" dirty="0" smtClean="0"/>
          </a:p>
          <a:p>
            <a:pPr>
              <a:buNone/>
            </a:pPr>
            <a:endParaRPr lang="ru-RU" sz="1400" dirty="0"/>
          </a:p>
          <a:p>
            <a:pPr>
              <a:buNone/>
            </a:pPr>
            <a:endParaRPr lang="ru-RU" sz="1400" dirty="0" smtClean="0"/>
          </a:p>
          <a:p>
            <a:pPr>
              <a:buNone/>
            </a:pPr>
            <a:endParaRPr lang="ru-RU" sz="1400" dirty="0"/>
          </a:p>
          <a:p>
            <a:pPr>
              <a:buNone/>
            </a:pPr>
            <a:endParaRPr lang="ru-RU" sz="1400" dirty="0" smtClean="0"/>
          </a:p>
          <a:p>
            <a:pPr>
              <a:buNone/>
            </a:pPr>
            <a:endParaRPr lang="ru-RU" sz="1400" dirty="0"/>
          </a:p>
          <a:p>
            <a:pPr>
              <a:buNone/>
            </a:pPr>
            <a:endParaRPr lang="ru-RU" sz="1400" dirty="0" smtClean="0"/>
          </a:p>
          <a:p>
            <a:pPr>
              <a:buNone/>
            </a:pPr>
            <a:endParaRPr lang="ru-RU" sz="1400" dirty="0"/>
          </a:p>
          <a:p>
            <a:pPr>
              <a:buNone/>
            </a:pPr>
            <a:endParaRPr lang="ru-RU" sz="1400" dirty="0" smtClean="0"/>
          </a:p>
          <a:p>
            <a:pPr>
              <a:buNone/>
            </a:pPr>
            <a:endParaRPr lang="ru-RU" sz="1400" dirty="0" smtClean="0"/>
          </a:p>
          <a:p>
            <a:pPr>
              <a:buNone/>
            </a:pPr>
            <a:endParaRPr lang="ru-RU" sz="1400" dirty="0"/>
          </a:p>
          <a:p>
            <a:pPr>
              <a:buNone/>
            </a:pPr>
            <a:endParaRPr lang="ru-RU" sz="1400" dirty="0" smtClean="0"/>
          </a:p>
          <a:p>
            <a:pPr>
              <a:buNone/>
            </a:pPr>
            <a:endParaRPr lang="ru-RU" sz="1400" dirty="0"/>
          </a:p>
          <a:p>
            <a:pPr>
              <a:buNone/>
            </a:pPr>
            <a:endParaRPr lang="ru-RU" sz="1400" dirty="0" smtClean="0"/>
          </a:p>
          <a:p>
            <a:pPr>
              <a:buNone/>
            </a:pPr>
            <a:endParaRPr lang="ru-RU" sz="1400" dirty="0"/>
          </a:p>
          <a:p>
            <a:pPr>
              <a:buNone/>
            </a:pPr>
            <a:endParaRPr lang="ru-RU" sz="1400" dirty="0" smtClean="0"/>
          </a:p>
          <a:p>
            <a:pPr>
              <a:buNone/>
            </a:pPr>
            <a:endParaRPr lang="ru-RU" sz="1400" dirty="0"/>
          </a:p>
          <a:p>
            <a:pPr>
              <a:buNone/>
            </a:pPr>
            <a:endParaRPr lang="ru-RU" sz="1400" dirty="0" smtClean="0"/>
          </a:p>
          <a:p>
            <a:pPr>
              <a:buNone/>
            </a:pPr>
            <a:endParaRPr lang="ru-RU" sz="1400" dirty="0"/>
          </a:p>
          <a:p>
            <a:pPr>
              <a:buNone/>
            </a:pPr>
            <a:endParaRPr lang="ru-RU" sz="1400" dirty="0" smtClean="0"/>
          </a:p>
          <a:p>
            <a:pPr>
              <a:buNone/>
            </a:pPr>
            <a:endParaRPr lang="ru-RU" sz="1400" dirty="0" smtClean="0"/>
          </a:p>
          <a:p>
            <a:pPr>
              <a:buNone/>
            </a:pPr>
            <a:endParaRPr lang="ru-RU" sz="1400" dirty="0">
              <a:solidFill>
                <a:schemeClr val="accen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Творческие группы</a:t>
            </a:r>
            <a:endParaRPr lang="ru-RU" dirty="0"/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428596" y="2857497"/>
          <a:ext cx="8429685" cy="2377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09895"/>
                <a:gridCol w="2809895"/>
                <a:gridCol w="2809895"/>
              </a:tblGrid>
              <a:tr h="448309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Горно-геологический техникум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Ынгинская </a:t>
                      </a:r>
                      <a:r>
                        <a:rPr lang="ru-RU" sz="1200" dirty="0" err="1" smtClean="0"/>
                        <a:t>наслежная</a:t>
                      </a:r>
                      <a:r>
                        <a:rPr lang="ru-RU" sz="1200" dirty="0" smtClean="0"/>
                        <a:t> администрация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Ынгинская СОШ</a:t>
                      </a:r>
                      <a:endParaRPr lang="ru-RU" sz="1200" dirty="0"/>
                    </a:p>
                  </a:txBody>
                  <a:tcPr/>
                </a:tc>
              </a:tr>
              <a:tr h="169483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Неустроев М.А.- директор, </a:t>
                      </a:r>
                      <a:r>
                        <a:rPr lang="ru-RU" sz="12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Баланова</a:t>
                      </a:r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Н.М. – зам. директора по УПР, ст. методист - Новгородова Д.Д., методист – Винокурова Ю.В. 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Шарина С.И.</a:t>
                      </a:r>
                    </a:p>
                    <a:p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Захаров И.И. – глава,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Неустроева А.В. – главной специалист.</a:t>
                      </a:r>
                    </a:p>
                    <a:p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Захарова Л.Е. – зам. директора по НМР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Ефремова Э.Г. - зам. директора УВР,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Юрченко Л.М., зам. директора по ВР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–Сокорутова Лилия - президент детской организации "Содружество".</a:t>
                      </a:r>
                    </a:p>
                    <a:p>
                      <a:endParaRPr lang="ru-RU" sz="12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796908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Этапы реализации проекта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214422"/>
            <a:ext cx="9144000" cy="6286520"/>
          </a:xfrm>
        </p:spPr>
        <p:txBody>
          <a:bodyPr>
            <a:normAutofit fontScale="25000" lnSpcReduction="20000"/>
          </a:bodyPr>
          <a:lstStyle/>
          <a:p>
            <a:pPr>
              <a:buNone/>
            </a:pPr>
            <a:r>
              <a:rPr lang="ru-RU" sz="8000" b="1" dirty="0" smtClean="0">
                <a:solidFill>
                  <a:srgbClr val="FF0000"/>
                </a:solidFill>
              </a:rPr>
              <a:t>1 </a:t>
            </a:r>
            <a:r>
              <a:rPr lang="ru-RU" sz="8000" b="1" dirty="0">
                <a:solidFill>
                  <a:srgbClr val="FF0000"/>
                </a:solidFill>
              </a:rPr>
              <a:t>этап</a:t>
            </a:r>
            <a:r>
              <a:rPr lang="ru-RU" sz="8000" dirty="0">
                <a:solidFill>
                  <a:srgbClr val="FF0000"/>
                </a:solidFill>
              </a:rPr>
              <a:t> – подготовительный (2013 г.)</a:t>
            </a:r>
          </a:p>
          <a:p>
            <a:r>
              <a:rPr lang="ru-RU" sz="8000" dirty="0">
                <a:solidFill>
                  <a:srgbClr val="0070C0"/>
                </a:solidFill>
              </a:rPr>
              <a:t>Изучение и анализ научно-методической и социально-педагогической литературы, опыта работы по теме </a:t>
            </a:r>
            <a:r>
              <a:rPr lang="ru-RU" sz="8000" dirty="0" smtClean="0">
                <a:solidFill>
                  <a:srgbClr val="0070C0"/>
                </a:solidFill>
              </a:rPr>
              <a:t>исследования.</a:t>
            </a:r>
            <a:endParaRPr lang="ru-RU" sz="8000" dirty="0">
              <a:solidFill>
                <a:srgbClr val="0070C0"/>
              </a:solidFill>
            </a:endParaRPr>
          </a:p>
          <a:p>
            <a:r>
              <a:rPr lang="ru-RU" sz="8000" dirty="0">
                <a:solidFill>
                  <a:srgbClr val="0070C0"/>
                </a:solidFill>
              </a:rPr>
              <a:t>Анализ </a:t>
            </a:r>
            <a:r>
              <a:rPr lang="ru-RU" sz="8000" dirty="0" smtClean="0">
                <a:solidFill>
                  <a:srgbClr val="0070C0"/>
                </a:solidFill>
              </a:rPr>
              <a:t>СКС</a:t>
            </a:r>
            <a:endParaRPr lang="ru-RU" sz="8000" dirty="0">
              <a:solidFill>
                <a:srgbClr val="0070C0"/>
              </a:solidFill>
            </a:endParaRPr>
          </a:p>
          <a:p>
            <a:pPr>
              <a:buNone/>
            </a:pPr>
            <a:r>
              <a:rPr lang="ru-RU" sz="8000" dirty="0">
                <a:solidFill>
                  <a:srgbClr val="FF0000"/>
                </a:solidFill>
              </a:rPr>
              <a:t> </a:t>
            </a:r>
            <a:r>
              <a:rPr lang="ru-RU" sz="8000" b="1" dirty="0" smtClean="0">
                <a:solidFill>
                  <a:srgbClr val="FF0000"/>
                </a:solidFill>
              </a:rPr>
              <a:t>2 </a:t>
            </a:r>
            <a:r>
              <a:rPr lang="ru-RU" sz="8000" b="1" dirty="0">
                <a:solidFill>
                  <a:srgbClr val="FF0000"/>
                </a:solidFill>
              </a:rPr>
              <a:t>этап</a:t>
            </a:r>
            <a:r>
              <a:rPr lang="ru-RU" sz="8000" dirty="0">
                <a:solidFill>
                  <a:srgbClr val="FF0000"/>
                </a:solidFill>
              </a:rPr>
              <a:t> – основной (2013-2014 гг.)</a:t>
            </a:r>
          </a:p>
          <a:p>
            <a:r>
              <a:rPr lang="ru-RU" sz="8000" dirty="0">
                <a:solidFill>
                  <a:srgbClr val="0070C0"/>
                </a:solidFill>
              </a:rPr>
              <a:t>Реализация целей и задач практической части </a:t>
            </a:r>
            <a:r>
              <a:rPr lang="ru-RU" sz="8000" dirty="0" smtClean="0">
                <a:solidFill>
                  <a:srgbClr val="0070C0"/>
                </a:solidFill>
              </a:rPr>
              <a:t>исследования.</a:t>
            </a:r>
            <a:endParaRPr lang="ru-RU" sz="8000" dirty="0">
              <a:solidFill>
                <a:srgbClr val="0070C0"/>
              </a:solidFill>
            </a:endParaRPr>
          </a:p>
          <a:p>
            <a:r>
              <a:rPr lang="ru-RU" sz="8000" dirty="0">
                <a:solidFill>
                  <a:srgbClr val="0070C0"/>
                </a:solidFill>
              </a:rPr>
              <a:t>Отслеживание и анализ промежуточных результатов </a:t>
            </a:r>
            <a:r>
              <a:rPr lang="ru-RU" sz="8000" dirty="0" smtClean="0">
                <a:solidFill>
                  <a:srgbClr val="0070C0"/>
                </a:solidFill>
              </a:rPr>
              <a:t>исследования.</a:t>
            </a:r>
            <a:endParaRPr lang="ru-RU" sz="8000" dirty="0">
              <a:solidFill>
                <a:srgbClr val="0070C0"/>
              </a:solidFill>
            </a:endParaRPr>
          </a:p>
          <a:p>
            <a:r>
              <a:rPr lang="ru-RU" sz="8000" dirty="0">
                <a:solidFill>
                  <a:srgbClr val="0070C0"/>
                </a:solidFill>
              </a:rPr>
              <a:t>Коррекция промежуточных результатов.</a:t>
            </a:r>
          </a:p>
          <a:p>
            <a:pPr>
              <a:buNone/>
            </a:pPr>
            <a:r>
              <a:rPr lang="ru-RU" sz="8000" dirty="0">
                <a:solidFill>
                  <a:srgbClr val="FF0000"/>
                </a:solidFill>
              </a:rPr>
              <a:t> </a:t>
            </a:r>
            <a:r>
              <a:rPr lang="ru-RU" sz="8000" b="1" dirty="0" smtClean="0">
                <a:solidFill>
                  <a:srgbClr val="FF0000"/>
                </a:solidFill>
              </a:rPr>
              <a:t>3 </a:t>
            </a:r>
            <a:r>
              <a:rPr lang="ru-RU" sz="8000" b="1" dirty="0">
                <a:solidFill>
                  <a:srgbClr val="FF0000"/>
                </a:solidFill>
              </a:rPr>
              <a:t>этап</a:t>
            </a:r>
            <a:r>
              <a:rPr lang="ru-RU" sz="8000" dirty="0">
                <a:solidFill>
                  <a:srgbClr val="FF0000"/>
                </a:solidFill>
              </a:rPr>
              <a:t> – заключительный (2014 г.)</a:t>
            </a:r>
          </a:p>
          <a:p>
            <a:pPr>
              <a:buNone/>
            </a:pPr>
            <a:r>
              <a:rPr lang="ru-RU" sz="8000" dirty="0">
                <a:solidFill>
                  <a:srgbClr val="0070C0"/>
                </a:solidFill>
              </a:rPr>
              <a:t>Задачами 3-го, отчетного, этапа являются</a:t>
            </a:r>
          </a:p>
          <a:p>
            <a:r>
              <a:rPr lang="ru-RU" sz="8000" dirty="0">
                <a:solidFill>
                  <a:srgbClr val="0070C0"/>
                </a:solidFill>
              </a:rPr>
              <a:t>Диагностирование </a:t>
            </a:r>
            <a:r>
              <a:rPr lang="ru-RU" sz="8000" dirty="0" smtClean="0">
                <a:solidFill>
                  <a:srgbClr val="0070C0"/>
                </a:solidFill>
              </a:rPr>
              <a:t>исследовательской </a:t>
            </a:r>
            <a:r>
              <a:rPr lang="ru-RU" sz="8000" dirty="0">
                <a:solidFill>
                  <a:srgbClr val="0070C0"/>
                </a:solidFill>
              </a:rPr>
              <a:t>работы.</a:t>
            </a:r>
          </a:p>
          <a:p>
            <a:r>
              <a:rPr lang="ru-RU" sz="8000" dirty="0">
                <a:solidFill>
                  <a:srgbClr val="0070C0"/>
                </a:solidFill>
              </a:rPr>
              <a:t>Подведение итоговых результатов.</a:t>
            </a:r>
          </a:p>
          <a:p>
            <a:r>
              <a:rPr lang="ru-RU" sz="8000" dirty="0">
                <a:solidFill>
                  <a:srgbClr val="0070C0"/>
                </a:solidFill>
              </a:rPr>
              <a:t>Подготовка публикаций, статей, отчета по итогам 3 этапа.</a:t>
            </a:r>
          </a:p>
          <a:p>
            <a:pPr>
              <a:buNone/>
            </a:pPr>
            <a:r>
              <a:rPr lang="ru-RU" sz="8000" dirty="0">
                <a:solidFill>
                  <a:srgbClr val="FF0000"/>
                </a:solidFill>
              </a:rPr>
              <a:t> </a:t>
            </a:r>
            <a:r>
              <a:rPr lang="ru-RU" sz="8000" b="1" dirty="0" smtClean="0">
                <a:solidFill>
                  <a:srgbClr val="FF0000"/>
                </a:solidFill>
              </a:rPr>
              <a:t>4 </a:t>
            </a:r>
            <a:r>
              <a:rPr lang="ru-RU" sz="8000" b="1" dirty="0">
                <a:solidFill>
                  <a:srgbClr val="FF0000"/>
                </a:solidFill>
              </a:rPr>
              <a:t>этап</a:t>
            </a:r>
            <a:r>
              <a:rPr lang="ru-RU" sz="8000" dirty="0">
                <a:solidFill>
                  <a:srgbClr val="FF0000"/>
                </a:solidFill>
              </a:rPr>
              <a:t> - выход на другие населенные пункты района 2015 год.</a:t>
            </a:r>
          </a:p>
          <a:p>
            <a:pPr>
              <a:buNone/>
            </a:pPr>
            <a:r>
              <a:rPr lang="ru-RU" sz="8000" dirty="0">
                <a:solidFill>
                  <a:srgbClr val="0070C0"/>
                </a:solidFill>
              </a:rPr>
              <a:t> </a:t>
            </a:r>
          </a:p>
          <a:p>
            <a:pPr>
              <a:buNone/>
            </a:pPr>
            <a:r>
              <a:rPr lang="ru-RU" sz="8000" dirty="0">
                <a:solidFill>
                  <a:srgbClr val="0070C0"/>
                </a:solidFill>
              </a:rPr>
              <a:t> 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00298" y="327025"/>
            <a:ext cx="6415102" cy="563563"/>
          </a:xfrm>
        </p:spPr>
        <p:txBody>
          <a:bodyPr/>
          <a:lstStyle/>
          <a:p>
            <a:r>
              <a:rPr lang="ru-RU" dirty="0" smtClean="0"/>
              <a:t>Планирование работы</a:t>
            </a:r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214281" y="1071543"/>
          <a:ext cx="8715436" cy="5500729"/>
        </p:xfrm>
        <a:graphic>
          <a:graphicData uri="http://schemas.openxmlformats.org/drawingml/2006/table">
            <a:tbl>
              <a:tblPr/>
              <a:tblGrid>
                <a:gridCol w="286133"/>
                <a:gridCol w="1673185"/>
                <a:gridCol w="741502"/>
                <a:gridCol w="2634520"/>
                <a:gridCol w="1566756"/>
                <a:gridCol w="1813340"/>
              </a:tblGrid>
              <a:tr h="25089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№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282" marR="142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282" marR="142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Дата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282" marR="142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Содержание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282" marR="142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Ответственные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282" marR="142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Примечания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282" marR="142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0359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14282" marR="142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Calibri"/>
                          <a:cs typeface="Times New Roman"/>
                        </a:rPr>
                        <a:t>Педсовет ГГТ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282" marR="142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11.09.13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282" marR="142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Планирование </a:t>
                      </a:r>
                      <a:r>
                        <a:rPr lang="ru-RU" sz="1200" dirty="0" smtClean="0">
                          <a:latin typeface="Times New Roman"/>
                          <a:ea typeface="Calibri"/>
                          <a:cs typeface="Times New Roman"/>
                        </a:rPr>
                        <a:t>методической, инновационной </a:t>
                      </a: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работы на год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282" marR="142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Баланова Н.М. зам. директора по УПР, Новгородова Д.Д. старший методист ГГТ</a:t>
                      </a: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282" marR="142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Протокол </a:t>
                      </a:r>
                      <a:r>
                        <a:rPr lang="ru-RU" sz="1200" dirty="0" err="1">
                          <a:latin typeface="Times New Roman"/>
                          <a:ea typeface="Calibri"/>
                          <a:cs typeface="Times New Roman"/>
                        </a:rPr>
                        <a:t>пед.совета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282" marR="142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5269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14282" marR="142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Calibri"/>
                          <a:cs typeface="Times New Roman"/>
                        </a:rPr>
                        <a:t>Заседание  </a:t>
                      </a: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творческих </a:t>
                      </a:r>
                      <a:r>
                        <a:rPr lang="ru-RU" sz="1200" dirty="0" smtClean="0">
                          <a:latin typeface="Times New Roman"/>
                          <a:ea typeface="Calibri"/>
                          <a:cs typeface="Times New Roman"/>
                        </a:rPr>
                        <a:t>групп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282" marR="142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17.09.13</a:t>
                      </a: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282" marR="142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Создание проекта и планирование первых шагов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282" marR="142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Новгородова Д.Д., ГГТ</a:t>
                      </a: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Захарова Л.Е., методист ЫСОШ </a:t>
                      </a: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282" marR="142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Первый вариант проекта</a:t>
                      </a: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282" marR="142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7037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14282" marR="142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Calibri"/>
                          <a:cs typeface="Times New Roman"/>
                        </a:rPr>
                        <a:t> Анализ СКС наслега</a:t>
                      </a:r>
                      <a:endParaRPr lang="ru-RU" sz="1200" dirty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 Ынгинская СОШ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282" marR="142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Calibri"/>
                          <a:cs typeface="Times New Roman"/>
                        </a:rPr>
                        <a:t>24.09.13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282" marR="142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Calibri"/>
                          <a:cs typeface="Times New Roman"/>
                        </a:rPr>
                        <a:t>План </a:t>
                      </a:r>
                      <a:r>
                        <a:rPr lang="ru-RU" sz="1200" b="1" dirty="0">
                          <a:latin typeface="Times New Roman"/>
                          <a:ea typeface="Calibri"/>
                          <a:cs typeface="Times New Roman"/>
                        </a:rPr>
                        <a:t>задание для ЫСОШ: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- предоставить анализ СКС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- выявление жителей наслега, желающих получить </a:t>
                      </a:r>
                      <a:r>
                        <a:rPr lang="ru-RU" sz="1200" dirty="0" err="1">
                          <a:latin typeface="Times New Roman"/>
                          <a:ea typeface="Calibri"/>
                          <a:cs typeface="Times New Roman"/>
                        </a:rPr>
                        <a:t>проф.подг</a:t>
                      </a: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, проф.образ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282" marR="142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Calibri"/>
                          <a:cs typeface="Times New Roman"/>
                        </a:rPr>
                        <a:t>Ефремова </a:t>
                      </a: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Э.Г., зам. директора по УМР ЫСОШ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Ефремова Э.Г. ЫСОШ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Уч-ся ЫСОШ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282" marR="142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Calibri"/>
                          <a:cs typeface="Times New Roman"/>
                        </a:rPr>
                        <a:t>Планирование </a:t>
                      </a: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первых шагов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282" marR="142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1956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14282" marR="142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Calibri"/>
                          <a:cs typeface="Times New Roman"/>
                        </a:rPr>
                        <a:t> Анализ СКС района (элементы)</a:t>
                      </a:r>
                      <a:endParaRPr lang="ru-RU" sz="1200" dirty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Горно-геологический техникум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282" marR="142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18.09.13</a:t>
                      </a: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25.09.13 г.</a:t>
                      </a: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282" marR="142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Calibri"/>
                          <a:cs typeface="Times New Roman"/>
                        </a:rPr>
                        <a:t>- </a:t>
                      </a:r>
                      <a:r>
                        <a:rPr lang="ru-RU" sz="1200" dirty="0" err="1">
                          <a:latin typeface="Times New Roman"/>
                          <a:ea typeface="Calibri"/>
                          <a:cs typeface="Times New Roman"/>
                        </a:rPr>
                        <a:t>предост</a:t>
                      </a: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. информационных буклетов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- опрос выпускников по выбору профессии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- сбор данных по безработным 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- опрос руководителей организаций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282" marR="142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Calibri"/>
                          <a:cs typeface="Times New Roman"/>
                        </a:rPr>
                        <a:t>Новгородова </a:t>
                      </a: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Д.Д., ГГТ Винокурова Ю.В.,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Студенты ГГТ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282" marR="142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Данные по району, результаты опроса</a:t>
                      </a: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282" marR="142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179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14282" marR="142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Calibri"/>
                          <a:cs typeface="Times New Roman"/>
                        </a:rPr>
                        <a:t>Заседание</a:t>
                      </a:r>
                      <a:r>
                        <a:rPr lang="ru-RU" sz="1200" baseline="0" dirty="0" smtClean="0">
                          <a:latin typeface="Times New Roman"/>
                          <a:ea typeface="Calibri"/>
                          <a:cs typeface="Times New Roman"/>
                        </a:rPr>
                        <a:t> м</a:t>
                      </a:r>
                      <a:r>
                        <a:rPr lang="ru-RU" sz="1200" dirty="0" smtClean="0">
                          <a:latin typeface="Times New Roman"/>
                          <a:ea typeface="Calibri"/>
                          <a:cs typeface="Times New Roman"/>
                        </a:rPr>
                        <a:t>етод</a:t>
                      </a: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. </a:t>
                      </a:r>
                      <a:r>
                        <a:rPr lang="ru-RU" sz="1200" dirty="0" smtClean="0">
                          <a:latin typeface="Times New Roman"/>
                          <a:ea typeface="Calibri"/>
                          <a:cs typeface="Times New Roman"/>
                        </a:rPr>
                        <a:t>Совета ГГТ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282" marR="142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19.09.13</a:t>
                      </a: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282" marR="142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Ознакомление с инновационным проектом и обсуждение проекта</a:t>
                      </a: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282" marR="142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Новгородова Д.Д., пед. состав ГГТ</a:t>
                      </a: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282" marR="142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Предложения по эффективности проекта</a:t>
                      </a: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282" marR="142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179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14282" marR="142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Анализ СКС в </a:t>
                      </a:r>
                      <a:r>
                        <a:rPr lang="ru-RU" sz="1200" dirty="0" err="1">
                          <a:latin typeface="Times New Roman"/>
                          <a:ea typeface="Calibri"/>
                          <a:cs typeface="Times New Roman"/>
                        </a:rPr>
                        <a:t>Ынгинском</a:t>
                      </a: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 наслеге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282" marR="142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24.09.13</a:t>
                      </a: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282" marR="142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Предоставление анализа СКС</a:t>
                      </a: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282" marR="142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Ефремова Э.Г., учащиеся ЫСОШ</a:t>
                      </a: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282" marR="142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Отчет по итогам анализа  СКС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282" marR="142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sample">
  <a:themeElements>
    <a:clrScheme name="sample 3">
      <a:dk1>
        <a:srgbClr val="4D4D4D"/>
      </a:dk1>
      <a:lt1>
        <a:srgbClr val="FFFFFF"/>
      </a:lt1>
      <a:dk2>
        <a:srgbClr val="FFFFFF"/>
      </a:dk2>
      <a:lt2>
        <a:srgbClr val="B2B2B2"/>
      </a:lt2>
      <a:accent1>
        <a:srgbClr val="058089"/>
      </a:accent1>
      <a:accent2>
        <a:srgbClr val="99CC00"/>
      </a:accent2>
      <a:accent3>
        <a:srgbClr val="FFFFFF"/>
      </a:accent3>
      <a:accent4>
        <a:srgbClr val="404040"/>
      </a:accent4>
      <a:accent5>
        <a:srgbClr val="AAC0C4"/>
      </a:accent5>
      <a:accent6>
        <a:srgbClr val="8AB900"/>
      </a:accent6>
      <a:hlink>
        <a:srgbClr val="2CA9D0"/>
      </a:hlink>
      <a:folHlink>
        <a:srgbClr val="4841D9"/>
      </a:folHlink>
    </a:clrScheme>
    <a:fontScheme name="sample">
      <a:majorFont>
        <a:latin typeface="Arial"/>
        <a:ea typeface=""/>
        <a:cs typeface=""/>
      </a:majorFont>
      <a:minorFont>
        <a:latin typeface="Verdan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ample 1">
        <a:dk1>
          <a:srgbClr val="333333"/>
        </a:dk1>
        <a:lt1>
          <a:srgbClr val="FFFFFF"/>
        </a:lt1>
        <a:dk2>
          <a:srgbClr val="FFFFFF"/>
        </a:dk2>
        <a:lt2>
          <a:srgbClr val="B2B2B2"/>
        </a:lt2>
        <a:accent1>
          <a:srgbClr val="202AAE"/>
        </a:accent1>
        <a:accent2>
          <a:srgbClr val="CC5D36"/>
        </a:accent2>
        <a:accent3>
          <a:srgbClr val="FFFFFF"/>
        </a:accent3>
        <a:accent4>
          <a:srgbClr val="2A2A2A"/>
        </a:accent4>
        <a:accent5>
          <a:srgbClr val="ABACD3"/>
        </a:accent5>
        <a:accent6>
          <a:srgbClr val="B95330"/>
        </a:accent6>
        <a:hlink>
          <a:srgbClr val="1F7CD1"/>
        </a:hlink>
        <a:folHlink>
          <a:srgbClr val="6544C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mple 2">
        <a:dk1>
          <a:srgbClr val="333333"/>
        </a:dk1>
        <a:lt1>
          <a:srgbClr val="FFFFFF"/>
        </a:lt1>
        <a:dk2>
          <a:srgbClr val="FFFFFF"/>
        </a:dk2>
        <a:lt2>
          <a:srgbClr val="B2B2B2"/>
        </a:lt2>
        <a:accent1>
          <a:srgbClr val="2C8EC4"/>
        </a:accent1>
        <a:accent2>
          <a:srgbClr val="CFBE6B"/>
        </a:accent2>
        <a:accent3>
          <a:srgbClr val="FFFFFF"/>
        </a:accent3>
        <a:accent4>
          <a:srgbClr val="2A2A2A"/>
        </a:accent4>
        <a:accent5>
          <a:srgbClr val="ACC6DE"/>
        </a:accent5>
        <a:accent6>
          <a:srgbClr val="BBAC60"/>
        </a:accent6>
        <a:hlink>
          <a:srgbClr val="7047D7"/>
        </a:hlink>
        <a:folHlink>
          <a:srgbClr val="185A9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mple 3">
        <a:dk1>
          <a:srgbClr val="4D4D4D"/>
        </a:dk1>
        <a:lt1>
          <a:srgbClr val="FFFFFF"/>
        </a:lt1>
        <a:dk2>
          <a:srgbClr val="FFFFFF"/>
        </a:dk2>
        <a:lt2>
          <a:srgbClr val="B2B2B2"/>
        </a:lt2>
        <a:accent1>
          <a:srgbClr val="058089"/>
        </a:accent1>
        <a:accent2>
          <a:srgbClr val="99CC00"/>
        </a:accent2>
        <a:accent3>
          <a:srgbClr val="FFFFFF"/>
        </a:accent3>
        <a:accent4>
          <a:srgbClr val="404040"/>
        </a:accent4>
        <a:accent5>
          <a:srgbClr val="AAC0C4"/>
        </a:accent5>
        <a:accent6>
          <a:srgbClr val="8AB900"/>
        </a:accent6>
        <a:hlink>
          <a:srgbClr val="2CA9D0"/>
        </a:hlink>
        <a:folHlink>
          <a:srgbClr val="4841D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cdb2004c042l</Template>
  <TotalTime>505</TotalTime>
  <Words>868</Words>
  <Application>Microsoft Office PowerPoint</Application>
  <PresentationFormat>Экран (4:3)</PresentationFormat>
  <Paragraphs>250</Paragraphs>
  <Slides>17</Slides>
  <Notes>2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17</vt:i4>
      </vt:variant>
    </vt:vector>
  </HeadingPairs>
  <TitlesOfParts>
    <vt:vector size="20" baseType="lpstr">
      <vt:lpstr>sample</vt:lpstr>
      <vt:lpstr>Image</vt:lpstr>
      <vt:lpstr>Диаграмма</vt:lpstr>
      <vt:lpstr>Горно-геологический техникум: привлечение жителей села для профессионального обучения и подготовки </vt:lpstr>
      <vt:lpstr>Актуальность</vt:lpstr>
      <vt:lpstr>Анализ работы СКС в районе</vt:lpstr>
      <vt:lpstr>Цель  </vt:lpstr>
      <vt:lpstr>Структура</vt:lpstr>
      <vt:lpstr>СОГЛАШЕНИЕ о сотрудничестве</vt:lpstr>
      <vt:lpstr>Творческие группы</vt:lpstr>
      <vt:lpstr>Этапы реализации проекта</vt:lpstr>
      <vt:lpstr>Планирование работы</vt:lpstr>
      <vt:lpstr>Слайд 10</vt:lpstr>
      <vt:lpstr>Анализ СКС</vt:lpstr>
      <vt:lpstr>Анализ СКС</vt:lpstr>
      <vt:lpstr>Показатели результативности проекта</vt:lpstr>
      <vt:lpstr>Перспектива</vt:lpstr>
      <vt:lpstr>Прогнозируемые результаты</vt:lpstr>
      <vt:lpstr>МОДЕЛИ (ИДЕИ)</vt:lpstr>
      <vt:lpstr>Разработка моделей 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ГБУ РС (Я) «Горно-геологический техникум»: привлечение жителей села для профессионального обучения и подготовки</dc:title>
  <dc:creator>Любовь</dc:creator>
  <cp:lastModifiedBy>Admin</cp:lastModifiedBy>
  <cp:revision>57</cp:revision>
  <dcterms:created xsi:type="dcterms:W3CDTF">2013-09-26T03:17:12Z</dcterms:created>
  <dcterms:modified xsi:type="dcterms:W3CDTF">2013-09-28T02:35:39Z</dcterms:modified>
</cp:coreProperties>
</file>